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1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</c:v>
                </c:pt>
              </c:strCache>
            </c:strRef>
          </c:tx>
          <c:spPr>
            <a:ln w="38100" cap="flat">
              <a:solidFill>
                <a:srgbClr val="16A085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6A085"/>
              </a:solidFill>
              <a:ln w="9525" cap="flat">
                <a:solidFill>
                  <a:srgbClr val="16A085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</c:v>
                </c:pt>
                <c:pt idx="1">
                  <c:v>42</c:v>
                </c:pt>
                <c:pt idx="2">
                  <c:v>35</c:v>
                </c:pt>
                <c:pt idx="3">
                  <c:v>25</c:v>
                </c:pt>
                <c:pt idx="4">
                  <c:v>15</c:v>
                </c:pt>
                <c:pt idx="5">
                  <c:v>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9B30-4AC3-912C-7B5CE2C366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Rooms</c:v>
                </c:pt>
              </c:strCache>
            </c:strRef>
          </c:tx>
          <c:spPr>
            <a:ln w="38100" cap="flat">
              <a:solidFill>
                <a:srgbClr val="E74C3C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38</c:v>
                </c:pt>
                <c:pt idx="1">
                  <c:v>36</c:v>
                </c:pt>
                <c:pt idx="2">
                  <c:v>30</c:v>
                </c:pt>
                <c:pt idx="3">
                  <c:v>22</c:v>
                </c:pt>
                <c:pt idx="4">
                  <c:v>13</c:v>
                </c:pt>
                <c:pt idx="5">
                  <c:v>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9B30-4AC3-912C-7B5CE2C366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Location</c:v>
                </c:pt>
              </c:strCache>
            </c:strRef>
          </c:tx>
          <c:spPr>
            <a:ln w="38100" cap="flat">
              <a:solidFill>
                <a:srgbClr val="F39C1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39C12"/>
              </a:solidFill>
              <a:ln w="9525" cap="flat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25</c:v>
                </c:pt>
                <c:pt idx="1">
                  <c:v>24</c:v>
                </c:pt>
                <c:pt idx="2">
                  <c:v>22</c:v>
                </c:pt>
                <c:pt idx="3">
                  <c:v>18</c:v>
                </c:pt>
                <c:pt idx="4">
                  <c:v>12</c:v>
                </c:pt>
                <c:pt idx="5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9B30-4AC3-912C-7B5CE2C366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Age</c:v>
                </c:pt>
              </c:strCache>
            </c:strRef>
          </c:tx>
          <c:spPr>
            <a:ln w="38100" cap="flat">
              <a:solidFill>
                <a:srgbClr val="9B59B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9B59B6"/>
              </a:solidFill>
              <a:ln w="9525" cap="flat">
                <a:solidFill>
                  <a:srgbClr val="9B59B6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-20</c:v>
                </c:pt>
                <c:pt idx="1">
                  <c:v>-18</c:v>
                </c:pt>
                <c:pt idx="2">
                  <c:v>-15</c:v>
                </c:pt>
                <c:pt idx="3">
                  <c:v>-10</c:v>
                </c:pt>
                <c:pt idx="4">
                  <c:v>-6</c:v>
                </c:pt>
                <c:pt idx="5">
                  <c:v>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9B30-4AC3-912C-7B5CE2C36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l-GR" b="0" i="0" u="none" strike="noStrike">
                    <a:solidFill>
                      <a:srgbClr val="000000"/>
                    </a:solidFill>
                    <a:latin typeface="Arial"/>
                  </a:rPr>
                  <a:t>λ (</a:t>
                </a: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Log Scale)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0"/>
          <c:min val="-25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Coefficient Value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Inflation</c:v>
                </c:pt>
              </c:strCache>
            </c:strRef>
          </c:tx>
          <c:spPr>
            <a:ln w="38100" cap="flat">
              <a:solidFill>
                <a:srgbClr val="16A085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6A085"/>
              </a:solidFill>
              <a:ln w="9525" cap="flat">
                <a:solidFill>
                  <a:srgbClr val="16A085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0.8</c:v>
                </c:pt>
                <c:pt idx="1">
                  <c:v>0.75</c:v>
                </c:pt>
                <c:pt idx="2">
                  <c:v>0.65</c:v>
                </c:pt>
                <c:pt idx="3">
                  <c:v>0.5</c:v>
                </c:pt>
                <c:pt idx="4">
                  <c:v>0.3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018-4529-825D-89E7220ECA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Unemployment</c:v>
                </c:pt>
              </c:strCache>
            </c:strRef>
          </c:tx>
          <c:spPr>
            <a:ln w="38100" cap="flat">
              <a:solidFill>
                <a:srgbClr val="E74C3C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4C3C"/>
              </a:solidFill>
              <a:ln w="9525" cap="flat">
                <a:solidFill>
                  <a:srgbClr val="E74C3C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-0.6</c:v>
                </c:pt>
                <c:pt idx="1">
                  <c:v>-0.55000000000000004</c:v>
                </c:pt>
                <c:pt idx="2">
                  <c:v>-0.45</c:v>
                </c:pt>
                <c:pt idx="3">
                  <c:v>-0.3</c:v>
                </c:pt>
                <c:pt idx="4">
                  <c:v>-0.1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018-4529-825D-89E7220ECA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Investment</c:v>
                </c:pt>
              </c:strCache>
            </c:strRef>
          </c:tx>
          <c:spPr>
            <a:ln w="38100" cap="flat">
              <a:solidFill>
                <a:srgbClr val="F39C1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39C12"/>
              </a:solidFill>
              <a:ln w="9525" cap="flat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</c:v>
                </c:pt>
                <c:pt idx="1">
                  <c:v>0.48</c:v>
                </c:pt>
                <c:pt idx="2">
                  <c:v>0.42</c:v>
                </c:pt>
                <c:pt idx="3">
                  <c:v>0.35</c:v>
                </c:pt>
                <c:pt idx="4">
                  <c:v>0.2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E018-4529-825D-89E7220ECA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Irrelevant 1</c:v>
                </c:pt>
              </c:strCache>
            </c:strRef>
          </c:tx>
          <c:spPr>
            <a:ln w="38100" cap="flat">
              <a:solidFill>
                <a:srgbClr val="BDC3C7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BDC3C7"/>
              </a:solidFill>
              <a:ln w="9525" cap="flat">
                <a:solidFill>
                  <a:srgbClr val="BDC3C7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0.15</c:v>
                </c:pt>
                <c:pt idx="1">
                  <c:v>0.08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E018-4529-825D-89E7220ECA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Irrelevant 2</c:v>
                </c:pt>
              </c:strCache>
            </c:strRef>
          </c:tx>
          <c:spPr>
            <a:ln w="38100" cap="flat">
              <a:solidFill>
                <a:srgbClr val="95A5A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95A5A6"/>
              </a:solidFill>
              <a:ln w="9525" cap="flat">
                <a:solidFill>
                  <a:srgbClr val="95A5A6"/>
                </a:solidFill>
                <a:prstDash val="solid"/>
                <a:round/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0.12</c:v>
                </c:pt>
                <c:pt idx="1">
                  <c:v>0.05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E018-4529-825D-89E7220EC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l-GR" b="0" i="0" u="none" strike="noStrike">
                    <a:solidFill>
                      <a:srgbClr val="000000"/>
                    </a:solidFill>
                    <a:latin typeface="Arial"/>
                  </a:rPr>
                  <a:t>λ (</a:t>
                </a: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Log Scale)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"/>
          <c:min val="-0.8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Coefficient Value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Ridge</c:v>
                </c:pt>
              </c:strCache>
            </c:strRef>
          </c:tx>
          <c:spPr>
            <a:solidFill>
              <a:srgbClr val="16A085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Sparsity</c:v>
                </c:pt>
                <c:pt idx="1">
                  <c:v>Interpretability</c:v>
                </c:pt>
                <c:pt idx="2">
                  <c:v>Prediction</c:v>
                </c:pt>
                <c:pt idx="3">
                  <c:v>Multicollinearity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1E-4BD0-9C08-D60E6122B1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LASSO</c:v>
                </c:pt>
              </c:strCache>
            </c:strRef>
          </c:tx>
          <c:spPr>
            <a:solidFill>
              <a:srgbClr val="E74C3C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Sparsity</c:v>
                </c:pt>
                <c:pt idx="1">
                  <c:v>Interpretability</c:v>
                </c:pt>
                <c:pt idx="2">
                  <c:v>Prediction</c:v>
                </c:pt>
                <c:pt idx="3">
                  <c:v>Multicollinearity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1E-4BD0-9C08-D60E6122B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Property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Rating (1-5)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CV Error</c:v>
                </c:pt>
              </c:strCache>
            </c:strRef>
          </c:tx>
          <c:spPr>
            <a:ln w="50800" cap="flat">
              <a:solidFill>
                <a:srgbClr val="16A085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6A085"/>
              </a:solidFill>
              <a:ln w="9525" cap="flat">
                <a:solidFill>
                  <a:srgbClr val="16A085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0.001</c:v>
                </c:pt>
                <c:pt idx="1">
                  <c:v>0.01</c:v>
                </c:pt>
                <c:pt idx="2">
                  <c:v>0.1</c:v>
                </c:pt>
                <c:pt idx="3">
                  <c:v>1</c:v>
                </c:pt>
                <c:pt idx="4">
                  <c:v>10</c:v>
                </c:pt>
                <c:pt idx="5">
                  <c:v>100</c:v>
                </c:pt>
                <c:pt idx="6">
                  <c:v>1000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2.5</c:v>
                </c:pt>
                <c:pt idx="1">
                  <c:v>2.2000000000000002</c:v>
                </c:pt>
                <c:pt idx="2">
                  <c:v>1.8</c:v>
                </c:pt>
                <c:pt idx="3">
                  <c:v>1.5</c:v>
                </c:pt>
                <c:pt idx="4">
                  <c:v>1.6</c:v>
                </c:pt>
                <c:pt idx="5">
                  <c:v>2</c:v>
                </c:pt>
                <c:pt idx="6">
                  <c:v>3.5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3C6-49B1-B719-D808A27CC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l-GR" b="0" i="0" u="none" strike="noStrike">
                    <a:solidFill>
                      <a:srgbClr val="000000"/>
                    </a:solidFill>
                    <a:latin typeface="Arial"/>
                  </a:rPr>
                  <a:t>λ (</a:t>
                </a: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Log Scale)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lang="en-US" b="0" i="0" u="none" strike="noStrike">
                    <a:solidFill>
                      <a:srgbClr val="000000"/>
                    </a:solidFill>
                    <a:latin typeface="Arial"/>
                  </a:rPr>
                  <a:t>Cross-Validation Error (MSE)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2105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0338" y="594060"/>
            <a:ext cx="7122694" cy="2339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500"/>
              </a:lnSpc>
              <a:spcAft>
                <a:spcPts val="1200"/>
              </a:spcAft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in Regression: Ridge, Lasso &amp; Elastic Net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1746603" y="3379870"/>
            <a:ext cx="5640785" cy="915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spcAft>
                <a:spcPts val="2400"/>
              </a:spcAft>
              <a:buNone/>
            </a:pPr>
            <a:r>
              <a:rPr lang="en-US" sz="2250" b="1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Bias-Variance Trade-off and Cross-Validation</a:t>
            </a:r>
            <a:endParaRPr lang="en-US" sz="2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3622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504950"/>
            <a:ext cx="8534400" cy="1409700"/>
          </a:xfrm>
          <a:prstGeom prst="roundRect">
            <a:avLst>
              <a:gd name="adj" fmla="val 5405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73355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1: Subset Selection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2114550"/>
            <a:ext cx="8077200" cy="5715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Subset Selection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&amp; Backward Selection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04800" y="3067050"/>
            <a:ext cx="8534400" cy="1714500"/>
          </a:xfrm>
          <a:prstGeom prst="roundRect">
            <a:avLst>
              <a:gd name="adj" fmla="val 4444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329565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2: Regularization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33400" y="3676650"/>
            <a:ext cx="8077200" cy="8763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Regression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 Regression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&amp; Applications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605275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Problem: Why Model Selection?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842963"/>
            <a:ext cx="8534400" cy="1171575"/>
          </a:xfrm>
          <a:prstGeom prst="roundRect">
            <a:avLst>
              <a:gd name="adj" fmla="val 6504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323850" y="842963"/>
            <a:ext cx="0" cy="1171575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5" name="Text 3"/>
          <p:cNvSpPr/>
          <p:nvPr/>
        </p:nvSpPr>
        <p:spPr>
          <a:xfrm>
            <a:off x="571500" y="1071563"/>
            <a:ext cx="819988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Challenge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71500" y="1452563"/>
            <a:ext cx="8199882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p predictors, we face 2p possible models to consider.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04800" y="2319338"/>
            <a:ext cx="8534400" cy="140970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3400" y="2547938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Economic Growth Model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33400" y="2928938"/>
            <a:ext cx="8077200" cy="5715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potential predictors = 1,024 possible models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predictors = Over 1 quadrillion models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04800" y="4033837"/>
            <a:ext cx="8534400" cy="800100"/>
          </a:xfrm>
          <a:prstGeom prst="roundRect">
            <a:avLst>
              <a:gd name="adj" fmla="val 9524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3400" y="4300538"/>
            <a:ext cx="82387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</a:t>
            </a: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Find optimal subset balancing fit and complexity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3622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Subset Selection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352550"/>
            <a:ext cx="4866233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581150"/>
            <a:ext cx="449721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1962150"/>
            <a:ext cx="4409033" cy="11430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 all models with k predictors (k = 0, 1, ..., p)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best model for each k using RSS or R²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among these using cross-validation or information criteria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04800" y="3486150"/>
            <a:ext cx="4866233" cy="1447800"/>
          </a:xfrm>
          <a:prstGeom prst="roundRect">
            <a:avLst>
              <a:gd name="adj" fmla="val 5263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3714750"/>
            <a:ext cx="449721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&amp; Limitations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33400" y="4095750"/>
            <a:ext cx="449721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Pros:</a:t>
            </a: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Guaranteed to find optimal model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33400" y="4400550"/>
            <a:ext cx="449721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Cons:</a:t>
            </a: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Computationally expensive for large 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475833" y="2114550"/>
            <a:ext cx="3363367" cy="2057400"/>
          </a:xfrm>
          <a:prstGeom prst="roundRect">
            <a:avLst>
              <a:gd name="adj" fmla="val 3704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704433" y="2343150"/>
            <a:ext cx="296429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Selection Criteria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04433" y="2762250"/>
            <a:ext cx="2906167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AIC (Akaike Information Criterion)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BIC (Bayesian Information Criterion)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Adjusted R²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Cross-validation error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653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Stepwise Selection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371600"/>
            <a:ext cx="853440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60020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Greedy Algorithm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1981200"/>
            <a:ext cx="8077200" cy="8763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null model (no predictors)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one predictor that gives greatest improvement to RSS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until stopping criterion is met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04800" y="3238500"/>
            <a:ext cx="4191000" cy="1676400"/>
          </a:xfrm>
          <a:prstGeom prst="roundRect">
            <a:avLst>
              <a:gd name="adj" fmla="val 4545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34671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33400" y="3810000"/>
            <a:ext cx="3733800" cy="8763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Computationally efficient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when n &lt; p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to implement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648200" y="3238500"/>
            <a:ext cx="4191000" cy="1676400"/>
          </a:xfrm>
          <a:prstGeom prst="roundRect">
            <a:avLst>
              <a:gd name="adj" fmla="val 4545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76800" y="34671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Limitations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76800" y="3810000"/>
            <a:ext cx="3733800" cy="8763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not find optimal model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added, variable stays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miss interactions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92575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Backward Stepwise Selection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676400"/>
            <a:ext cx="853440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90500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Elimination Algorithm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2286000"/>
            <a:ext cx="8077200" cy="8763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full model (all p predictors)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 predictor with highest p-value (least contribution)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until stopping criterion is met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04800" y="3543300"/>
            <a:ext cx="4191000" cy="1066800"/>
          </a:xfrm>
          <a:prstGeom prst="roundRect">
            <a:avLst>
              <a:gd name="adj" fmla="val 7143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37719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33400" y="4114800"/>
            <a:ext cx="38084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Requires n &gt; p (more observations than predictors)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48200" y="3543300"/>
            <a:ext cx="4191000" cy="1066800"/>
          </a:xfrm>
          <a:prstGeom prst="roundRect">
            <a:avLst>
              <a:gd name="adj" fmla="val 7143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76800" y="37719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Use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76800" y="4114800"/>
            <a:ext cx="38084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when starting with theory-driven full model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9743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&amp; Bias-Variance Trade-off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257300"/>
            <a:ext cx="8534400" cy="1143000"/>
          </a:xfrm>
          <a:prstGeom prst="roundRect">
            <a:avLst>
              <a:gd name="adj" fmla="val 6667"/>
            </a:avLst>
          </a:prstGeom>
          <a:solidFill>
            <a:srgbClr val="1C283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48590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Shrinkage Approach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1866900"/>
            <a:ext cx="82387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Shrink coefficients toward zero by adding a penalty to the loss function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04800" y="2552700"/>
            <a:ext cx="4191000" cy="10668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27813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33400" y="3124200"/>
            <a:ext cx="38084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 penalty: shrinks all coefficients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648200" y="2552700"/>
            <a:ext cx="4191000" cy="10668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876800" y="27813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76800" y="3124200"/>
            <a:ext cx="38084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penalty: forces coefficients to zero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04800" y="3771900"/>
            <a:ext cx="8534400" cy="800100"/>
          </a:xfrm>
          <a:prstGeom prst="roundRect">
            <a:avLst>
              <a:gd name="adj" fmla="val 9524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3400" y="4038600"/>
            <a:ext cx="82387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Advantage: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Controls bias-variance trade-off, reduces overfitting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36226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Regression: Theory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28600" y="1222474"/>
            <a:ext cx="5715000" cy="1784300"/>
          </a:xfrm>
          <a:prstGeom prst="roundRect">
            <a:avLst>
              <a:gd name="adj" fmla="val 4271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19100" y="1412974"/>
            <a:ext cx="544068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Mathematical Formulation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9100" y="1793974"/>
            <a:ext cx="544068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minimizes: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19100" y="2136874"/>
            <a:ext cx="5334000" cy="679400"/>
          </a:xfrm>
          <a:prstGeom prst="roundRect">
            <a:avLst>
              <a:gd name="adj" fmla="val 6729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71500" y="2327374"/>
            <a:ext cx="5129784" cy="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2C3E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RSS + λ Σ βj²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28600" y="3159175"/>
            <a:ext cx="5715000" cy="1600200"/>
          </a:xfrm>
          <a:prstGeom prst="roundRect">
            <a:avLst>
              <a:gd name="adj" fmla="val 4762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19100" y="3349675"/>
            <a:ext cx="544068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Tuning Parameter λ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19100" y="3692575"/>
            <a:ext cx="5334000" cy="8763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0: OLS estimates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→ ∞: All coefficients → 0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via cross-validation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48400" y="2152650"/>
            <a:ext cx="2667000" cy="1981200"/>
          </a:xfrm>
          <a:prstGeom prst="roundRect">
            <a:avLst>
              <a:gd name="adj" fmla="val 3846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38900" y="2343150"/>
            <a:ext cx="23317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Properties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38900" y="2762250"/>
            <a:ext cx="22860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shrinkage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Keeps all predictors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Handles multicollinearity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Biased but lower variance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640251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Regression: Economic Example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790700"/>
            <a:ext cx="5654576" cy="270510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2019300"/>
            <a:ext cx="530132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Price Prediction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2476500"/>
            <a:ext cx="530132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Predictors: Size, rooms, location, age, amenities, etc.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33400" y="2895600"/>
            <a:ext cx="5197376" cy="609600"/>
          </a:xfrm>
          <a:prstGeom prst="roundRect">
            <a:avLst>
              <a:gd name="adj" fmla="val 7500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3086100"/>
            <a:ext cx="499042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Problem:</a:t>
            </a: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Many correlated features (size, rooms)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3400" y="3657600"/>
            <a:ext cx="5197376" cy="609600"/>
          </a:xfrm>
          <a:prstGeom prst="roundRect">
            <a:avLst>
              <a:gd name="adj" fmla="val 7500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800" y="3848100"/>
            <a:ext cx="499042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Solution: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Stabilizes estimates by shrinking correlated coefficients</a:t>
            </a:r>
            <a:endParaRPr lang="en-US" sz="1200" dirty="0"/>
          </a:p>
        </p:txBody>
      </p:sp>
      <p:graphicFrame>
        <p:nvGraphicFramePr>
          <p:cNvPr id="10" name="Chart 0"/>
          <p:cNvGraphicFramePr/>
          <p:nvPr/>
        </p:nvGraphicFramePr>
        <p:xfrm>
          <a:off x="6111776" y="2120503"/>
          <a:ext cx="2727424" cy="204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59543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 Regression: Theory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355824"/>
            <a:ext cx="5551884" cy="212720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584424"/>
            <a:ext cx="519657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Mathematical Formulation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1965424"/>
            <a:ext cx="5196578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 (Least Absolute Shrinkage and Selection Operator) minimizes: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33400" y="2575024"/>
            <a:ext cx="5094684" cy="679400"/>
          </a:xfrm>
          <a:prstGeom prst="roundRect">
            <a:avLst>
              <a:gd name="adj" fmla="val 6729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85800" y="2765524"/>
            <a:ext cx="4885682" cy="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2C3E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RSS + λ Σ |βj|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04800" y="3635425"/>
            <a:ext cx="5551884" cy="1295400"/>
          </a:xfrm>
          <a:prstGeom prst="roundRect">
            <a:avLst>
              <a:gd name="adj" fmla="val 5882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3400" y="3864025"/>
            <a:ext cx="519657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L1 Penalty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33400" y="4206925"/>
            <a:ext cx="51965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 value penalty forces some coefficients to be exactly zero, performing automatic variable selection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161484" y="2114550"/>
            <a:ext cx="2677716" cy="2057400"/>
          </a:xfrm>
          <a:prstGeom prst="roundRect">
            <a:avLst>
              <a:gd name="adj" fmla="val 3704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90084" y="2343150"/>
            <a:ext cx="226492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Properties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90084" y="2762250"/>
            <a:ext cx="2220516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Sparse solutions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feature selection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Interpretable models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when p &gt; n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63429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LASSO: Economic Example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28600" y="1562100"/>
            <a:ext cx="3837236" cy="3162300"/>
          </a:xfrm>
          <a:prstGeom prst="roundRect">
            <a:avLst>
              <a:gd name="adj" fmla="val 2410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19100" y="1752600"/>
            <a:ext cx="352536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GDP Growth Prediction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9100" y="2171700"/>
            <a:ext cx="352536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potential economic indicators available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19100" y="2552700"/>
            <a:ext cx="3456236" cy="609600"/>
          </a:xfrm>
          <a:prstGeom prst="roundRect">
            <a:avLst>
              <a:gd name="adj" fmla="val 7500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71500" y="2743200"/>
            <a:ext cx="32144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Challenge:</a:t>
            </a: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Which indicators truly matter?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9100" y="3276600"/>
            <a:ext cx="3456236" cy="609600"/>
          </a:xfrm>
          <a:prstGeom prst="roundRect">
            <a:avLst>
              <a:gd name="adj" fmla="val 7500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71500" y="3467100"/>
            <a:ext cx="32144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 Result: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Selects only 8 key predictors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9100" y="4000500"/>
            <a:ext cx="352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2400"/>
              </a:spcAft>
              <a:buNone/>
            </a:pPr>
            <a:r>
              <a:rPr lang="en-US" sz="12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Inflation, unemployment, investment, others to zero</a:t>
            </a:r>
            <a:endParaRPr lang="en-US" sz="1200" dirty="0"/>
          </a:p>
        </p:txBody>
      </p:sp>
      <p:graphicFrame>
        <p:nvGraphicFramePr>
          <p:cNvPr id="11" name="Chart 0"/>
          <p:cNvGraphicFramePr/>
          <p:nvPr/>
        </p:nvGraphicFramePr>
        <p:xfrm>
          <a:off x="4218236" y="1381869"/>
          <a:ext cx="4697164" cy="3522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56252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vs LASSO: Key Differences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28600" y="2785170"/>
            <a:ext cx="4267200" cy="1981200"/>
          </a:xfrm>
          <a:prstGeom prst="roundRect">
            <a:avLst>
              <a:gd name="adj" fmla="val 3846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19100" y="2975670"/>
            <a:ext cx="39639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(L2)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19100" y="3394770"/>
            <a:ext cx="38862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Shrinks coefficients continuously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exactly zero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for correlated predictors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prediction accuracy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648200" y="2785170"/>
            <a:ext cx="4267200" cy="1981200"/>
          </a:xfrm>
          <a:prstGeom prst="roundRect">
            <a:avLst>
              <a:gd name="adj" fmla="val 3846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38700" y="2975670"/>
            <a:ext cx="39639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 (L1)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838700" y="3394770"/>
            <a:ext cx="38862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Forces coefficients to zero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variable selection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for sparse models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interpretability</a:t>
            </a:r>
            <a:endParaRPr lang="en-US" sz="135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228600" y="1215479"/>
          <a:ext cx="8686800" cy="1417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56628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the Right Method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914400"/>
            <a:ext cx="8534400" cy="914400"/>
          </a:xfrm>
          <a:prstGeom prst="roundRect">
            <a:avLst>
              <a:gd name="adj" fmla="val 8333"/>
            </a:avLst>
          </a:prstGeom>
          <a:solidFill>
            <a:srgbClr val="1C283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14300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Framework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04800" y="1981200"/>
            <a:ext cx="4191000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323850" y="1981200"/>
            <a:ext cx="0" cy="1981200"/>
          </a:xfrm>
          <a:prstGeom prst="line">
            <a:avLst/>
          </a:prstGeom>
          <a:noFill/>
          <a:ln w="38100">
            <a:solidFill>
              <a:srgbClr val="16A085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7" name="Text 5"/>
          <p:cNvSpPr/>
          <p:nvPr/>
        </p:nvSpPr>
        <p:spPr>
          <a:xfrm>
            <a:off x="571500" y="2209800"/>
            <a:ext cx="376961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Ridge When: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71500" y="2552700"/>
            <a:ext cx="36957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correlated predictors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predictors are relevant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Prediction accuracy is priority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time series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648200" y="1981200"/>
            <a:ext cx="4191000" cy="19812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667250" y="1981200"/>
            <a:ext cx="0" cy="1981200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1" name="Text 9"/>
          <p:cNvSpPr/>
          <p:nvPr/>
        </p:nvSpPr>
        <p:spPr>
          <a:xfrm>
            <a:off x="4914900" y="2209800"/>
            <a:ext cx="376961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LASSO When: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914900" y="2552700"/>
            <a:ext cx="36957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irrelevant predictors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interpretable model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selection is goal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High-dimensional data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04800" y="4114800"/>
            <a:ext cx="8534400" cy="800100"/>
          </a:xfrm>
          <a:prstGeom prst="roundRect">
            <a:avLst>
              <a:gd name="adj" fmla="val 9524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33400" y="4381500"/>
            <a:ext cx="82387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Net: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Combines L1+L2 (α·L1 + (1-α)·L2) for versatility in real-world problems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82860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Selecting λ: Cross-Validation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1371600"/>
            <a:ext cx="4133404" cy="2324100"/>
          </a:xfrm>
          <a:prstGeom prst="roundRect">
            <a:avLst>
              <a:gd name="adj" fmla="val 3279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600200"/>
            <a:ext cx="374972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K-Fold CV Process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400" y="1981200"/>
            <a:ext cx="3676204" cy="14859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range of λ values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each λ, fit on K-1 folds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on holdout fold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Calculate average CV error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λ with minimum error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04800" y="3848100"/>
            <a:ext cx="4133404" cy="1066800"/>
          </a:xfrm>
          <a:prstGeom prst="roundRect">
            <a:avLst>
              <a:gd name="adj" fmla="val 7143"/>
            </a:avLst>
          </a:prstGeom>
          <a:solidFill>
            <a:srgbClr val="ECF0F1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4076700"/>
            <a:ext cx="374972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Practice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33400" y="4419600"/>
            <a:ext cx="3749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10-fold CV or leave-one-out CV for small datasets</a:t>
            </a:r>
            <a:endParaRPr lang="en-US" sz="120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4590604" y="1550045"/>
          <a:ext cx="4248596" cy="3186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651910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Implementation in Economics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228600" y="1414463"/>
            <a:ext cx="4267200" cy="2124075"/>
          </a:xfrm>
          <a:prstGeom prst="roundRect">
            <a:avLst>
              <a:gd name="adj" fmla="val 358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19100" y="1604963"/>
            <a:ext cx="396392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(scikit-learn)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648200" y="1414463"/>
            <a:ext cx="4267200" cy="2124075"/>
          </a:xfrm>
          <a:prstGeom prst="roundRect">
            <a:avLst>
              <a:gd name="adj" fmla="val 3587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38700" y="1604963"/>
            <a:ext cx="396392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(glmnet)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28600" y="3690937"/>
            <a:ext cx="8686800" cy="723900"/>
          </a:xfrm>
          <a:prstGeom prst="roundRect">
            <a:avLst>
              <a:gd name="adj" fmla="val 10526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19100" y="3919537"/>
            <a:ext cx="847191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Key: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Always standardize predictors before applying regularization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54698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Economic Applications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04800" y="952500"/>
            <a:ext cx="4191000" cy="2057400"/>
          </a:xfrm>
          <a:prstGeom prst="roundRect">
            <a:avLst>
              <a:gd name="adj" fmla="val 3704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33400" y="11811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 Applications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33400" y="1600200"/>
            <a:ext cx="37338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Macro forecasting with many indicators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 pricing models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 estimation with product features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series with lagged variables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648200" y="952500"/>
            <a:ext cx="4191000" cy="2057400"/>
          </a:xfrm>
          <a:prstGeom prst="roundRect">
            <a:avLst>
              <a:gd name="adj" fmla="val 3704"/>
            </a:avLst>
          </a:prstGeom>
          <a:solidFill>
            <a:srgbClr val="E74C3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76800" y="1181100"/>
            <a:ext cx="3808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 Applications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876800" y="1600200"/>
            <a:ext cx="3733800" cy="11811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analysis with word features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evaluation with many controls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selection in causal inference</a:t>
            </a:r>
            <a:endParaRPr lang="en-US" sz="1350" dirty="0"/>
          </a:p>
          <a:p>
            <a:pPr marL="76200" indent="-762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High-dimensional survey data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04800" y="3162300"/>
            <a:ext cx="853440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33400" y="3390900"/>
            <a:ext cx="823874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Real-World Examples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33400" y="3771900"/>
            <a:ext cx="8077200" cy="8763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Reserve: Forecasting GDP growth using hundreds of economic indicators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Bank: Predicting poverty rates from satellite imagery and geographic features</a:t>
            </a:r>
            <a:endParaRPr lang="en-US" sz="1350" dirty="0"/>
          </a:p>
          <a:p>
            <a:pPr marL="85725" indent="-85725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Banks: Inflation forecasting with multiple price indices and market data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800" y="304800"/>
            <a:ext cx="43622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28600" y="1371600"/>
            <a:ext cx="8686800" cy="1143000"/>
          </a:xfrm>
          <a:prstGeom prst="roundRect">
            <a:avLst>
              <a:gd name="adj" fmla="val 6667"/>
            </a:avLst>
          </a:prstGeom>
          <a:solidFill>
            <a:srgbClr val="1C283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839419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Bias-Variance Trade-off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1981200"/>
            <a:ext cx="839419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balances model complexity and generalization performance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228600" y="2667000"/>
            <a:ext cx="4267200" cy="9906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247650" y="2667000"/>
            <a:ext cx="0" cy="990600"/>
          </a:xfrm>
          <a:prstGeom prst="line">
            <a:avLst/>
          </a:prstGeom>
          <a:noFill/>
          <a:ln w="38100">
            <a:solidFill>
              <a:srgbClr val="16A085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8" name="Text 6"/>
          <p:cNvSpPr/>
          <p:nvPr/>
        </p:nvSpPr>
        <p:spPr>
          <a:xfrm>
            <a:off x="457200" y="2857500"/>
            <a:ext cx="392506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Ridge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7200" y="3200400"/>
            <a:ext cx="392506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all predictors matter and multicollinearity present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48200" y="2667000"/>
            <a:ext cx="4267200" cy="9906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667250" y="2667000"/>
            <a:ext cx="0" cy="990600"/>
          </a:xfrm>
          <a:prstGeom prst="line">
            <a:avLst/>
          </a:prstGeom>
          <a:noFill/>
          <a:ln w="38100">
            <a:solidFill>
              <a:srgbClr val="E74C3C"/>
            </a:solidFill>
            <a:prstDash val="solid"/>
          </a:ln>
        </p:spPr>
        <p:txBody>
          <a:bodyPr/>
          <a:lstStyle/>
          <a:p>
            <a:endParaRPr lang="en-PK"/>
          </a:p>
        </p:txBody>
      </p:sp>
      <p:sp>
        <p:nvSpPr>
          <p:cNvPr id="12" name="Text 10"/>
          <p:cNvSpPr/>
          <p:nvPr/>
        </p:nvSpPr>
        <p:spPr>
          <a:xfrm>
            <a:off x="4876800" y="2857500"/>
            <a:ext cx="392506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876800" y="3200400"/>
            <a:ext cx="392506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automatic feature selection and sparse models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28600" y="3810000"/>
            <a:ext cx="8686800" cy="723900"/>
          </a:xfrm>
          <a:prstGeom prst="roundRect">
            <a:avLst>
              <a:gd name="adj" fmla="val 10526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19100" y="4038600"/>
            <a:ext cx="847191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</a:t>
            </a: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Use cross-validation for λ (and α for Elastic Net); standardize predictors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821</Words>
  <Application>Microsoft Office PowerPoint</Application>
  <PresentationFormat>On-screen Show (16:9)</PresentationFormat>
  <Paragraphs>180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Selection: Ridge and LASSO</dc:title>
  <dc:subject>PptxGenJS Presentation</dc:subject>
  <dc:creator>ML in Economics Course</dc:creator>
  <cp:lastModifiedBy>Prof. Dr. Zahid Asghar</cp:lastModifiedBy>
  <cp:revision>2</cp:revision>
  <dcterms:created xsi:type="dcterms:W3CDTF">2025-10-28T14:57:51Z</dcterms:created>
  <dcterms:modified xsi:type="dcterms:W3CDTF">2025-10-29T14:10:01Z</dcterms:modified>
</cp:coreProperties>
</file>