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64569" y="1447800"/>
            <a:ext cx="461486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5400"/>
              </a:lnSpc>
              <a:spcAft>
                <a:spcPts val="1500"/>
              </a:spcAft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Learning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1891585" y="2324100"/>
            <a:ext cx="536083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20"/>
              </a:lnSpc>
              <a:spcAft>
                <a:spcPts val="3000"/>
              </a:spcAft>
              <a:buNone/>
            </a:pPr>
            <a:r>
              <a:rPr lang="en-US" sz="1800" b="1" dirty="0">
                <a:solidFill>
                  <a:srgbClr val="1ABC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INTRODUCTION TO NEURAL NETWORKS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000500" y="3025080"/>
            <a:ext cx="1143000" cy="38100"/>
          </a:xfrm>
          <a:prstGeom prst="rect">
            <a:avLst/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891585" y="3444180"/>
            <a:ext cx="5360831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200" dirty="0">
                <a:solidFill>
                  <a:srgbClr val="ECF0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Shad Ali Shah • Sanna • Aqsa • Atta ur Rehman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857250"/>
            <a:ext cx="8382000" cy="0"/>
          </a:xfrm>
          <a:prstGeom prst="line">
            <a:avLst/>
          </a:prstGeom>
          <a:noFill/>
          <a:ln w="38100">
            <a:solidFill>
              <a:srgbClr val="FF6B9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81000" y="228600"/>
            <a:ext cx="58098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Outlines of Deep Learning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71500" y="1590675"/>
            <a:ext cx="76200" cy="476250"/>
          </a:xfrm>
          <a:prstGeom prst="rect">
            <a:avLst/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00100" y="1695450"/>
            <a:ext cx="221331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Deep Learning?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71500" y="2257425"/>
            <a:ext cx="76200" cy="476250"/>
          </a:xfrm>
          <a:prstGeom prst="rect">
            <a:avLst/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0100" y="2362200"/>
            <a:ext cx="170233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is DL Useful?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71500" y="2924175"/>
            <a:ext cx="76200" cy="476250"/>
          </a:xfrm>
          <a:prstGeom prst="rect">
            <a:avLst/>
          </a:prstGeom>
          <a:solidFill>
            <a:srgbClr val="F39C1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00100" y="3028950"/>
            <a:ext cx="277483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Multi-Layer Networks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71500" y="3590925"/>
            <a:ext cx="76200" cy="476250"/>
          </a:xfrm>
          <a:prstGeom prst="rect">
            <a:avLst/>
          </a:prstGeom>
          <a:solidFill>
            <a:srgbClr val="1ABC9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00100" y="3695700"/>
            <a:ext cx="237194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Neural Networks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 to Deep Learning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653725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Deep Learning?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381000" y="1085850"/>
            <a:ext cx="4381500" cy="9525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404813" y="1085850"/>
            <a:ext cx="0" cy="952500"/>
          </a:xfrm>
          <a:prstGeom prst="line">
            <a:avLst/>
          </a:prstGeom>
          <a:noFill/>
          <a:ln w="47625">
            <a:solidFill>
              <a:srgbClr val="16A0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19125" y="1276350"/>
            <a:ext cx="403193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Aft>
                <a:spcPts val="900"/>
              </a:spcAft>
              <a:buNone/>
            </a:pPr>
            <a:r>
              <a:rPr lang="en-US" sz="1125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machine learning subfield</a:t>
            </a:r>
            <a:pPr algn="l" indent="0" marL="0">
              <a:lnSpc>
                <a:spcPts val="1800"/>
              </a:lnSpc>
              <a:spcAft>
                <a:spcPts val="900"/>
              </a:spcAft>
              <a:buNone/>
            </a:pPr>
            <a:r>
              <a:rPr lang="en-US" sz="112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focused on learning representations of data through multiple layers of abstraction.</a:t>
            </a:r>
            <a:endParaRPr lang="en-US" sz="1125" dirty="0"/>
          </a:p>
        </p:txBody>
      </p:sp>
      <p:sp>
        <p:nvSpPr>
          <p:cNvPr id="6" name="Text 4"/>
          <p:cNvSpPr/>
          <p:nvPr/>
        </p:nvSpPr>
        <p:spPr>
          <a:xfrm>
            <a:off x="381000" y="2190750"/>
            <a:ext cx="4381500" cy="9525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04813" y="2190750"/>
            <a:ext cx="0" cy="952500"/>
          </a:xfrm>
          <a:prstGeom prst="line">
            <a:avLst/>
          </a:prstGeom>
          <a:noFill/>
          <a:ln w="47625">
            <a:solidFill>
              <a:srgbClr val="FF6B9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9125" y="2381250"/>
            <a:ext cx="403193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Aft>
                <a:spcPts val="900"/>
              </a:spcAft>
              <a:buNone/>
            </a:pPr>
            <a:r>
              <a:rPr lang="en-US" sz="1125" b="1" dirty="0">
                <a:solidFill>
                  <a:srgbClr val="FF6B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Learns hierarchical features</a:t>
            </a:r>
            <a:pPr algn="l" indent="0" marL="0">
              <a:lnSpc>
                <a:spcPts val="1800"/>
              </a:lnSpc>
              <a:spcAft>
                <a:spcPts val="900"/>
              </a:spcAft>
              <a:buNone/>
            </a:pPr>
            <a:r>
              <a:rPr lang="en-US" sz="112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automatically from raw data using neural network architectures.</a:t>
            </a:r>
            <a:endParaRPr lang="en-US" sz="1125" dirty="0"/>
          </a:p>
        </p:txBody>
      </p:sp>
      <p:sp>
        <p:nvSpPr>
          <p:cNvPr id="9" name="Text 7"/>
          <p:cNvSpPr/>
          <p:nvPr/>
        </p:nvSpPr>
        <p:spPr>
          <a:xfrm>
            <a:off x="381000" y="3295650"/>
            <a:ext cx="4381500" cy="838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404813" y="3295650"/>
            <a:ext cx="0" cy="838200"/>
          </a:xfrm>
          <a:prstGeom prst="line">
            <a:avLst/>
          </a:prstGeom>
          <a:noFill/>
          <a:ln w="47625">
            <a:solidFill>
              <a:srgbClr val="F39C1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9125" y="3486150"/>
            <a:ext cx="403193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Exceptional at pattern recognition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when provided with large amounts of training data.</a:t>
            </a:r>
            <a:endParaRPr lang="en-US" sz="1125" dirty="0"/>
          </a:p>
        </p:txBody>
      </p:sp>
      <p:pic>
        <p:nvPicPr>
          <p:cNvPr id="12" name="Image 0" descr="/tmp/rasterized-gradient-bcc3f24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100" y="1085850"/>
            <a:ext cx="3771900" cy="30480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325090" y="2423220"/>
            <a:ext cx="1103772" cy="373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 vs DL</a:t>
            </a:r>
            <a:endParaRPr lang="en-US" sz="1050" dirty="0"/>
          </a:p>
          <a:p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Comparison Chart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xenonstack.com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579043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DL Provides Breakthrough Results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381000" y="716161"/>
            <a:ext cx="8549640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spcBef>
                <a:spcPts val="600"/>
              </a:spcBef>
              <a:buNone/>
            </a:pPr>
            <a:r>
              <a:rPr lang="en-US" sz="1200" b="1" dirty="0">
                <a:solidFill>
                  <a:srgbClr val="FF6B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Speech Recognition &amp; Image Classification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81000" y="1272332"/>
            <a:ext cx="2667000" cy="2975818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500" y="1462832"/>
            <a:ext cx="2286000" cy="441871"/>
          </a:xfrm>
          <a:prstGeom prst="roundRect">
            <a:avLst>
              <a:gd name="adj" fmla="val 12934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65226" y="1577132"/>
            <a:ext cx="2098548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 RECOGNITION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180908" y="2741116"/>
            <a:ext cx="1067035" cy="346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ImageNet Results</a:t>
            </a:r>
            <a:endParaRPr lang="en-US" sz="975" dirty="0"/>
          </a:p>
          <a:p>
            <a:pPr algn="ctr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Chart</a:t>
            </a:r>
            <a:endParaRPr lang="en-US" sz="975" dirty="0"/>
          </a:p>
        </p:txBody>
      </p:sp>
      <p:sp>
        <p:nvSpPr>
          <p:cNvPr id="8" name="Text 6"/>
          <p:cNvSpPr/>
          <p:nvPr/>
        </p:nvSpPr>
        <p:spPr>
          <a:xfrm>
            <a:off x="571500" y="3885902"/>
            <a:ext cx="233172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learning achieved human-level performance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238500" y="1272332"/>
            <a:ext cx="2667000" cy="2975818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429000" y="1462832"/>
            <a:ext cx="2286000" cy="441871"/>
          </a:xfrm>
          <a:prstGeom prst="roundRect">
            <a:avLst>
              <a:gd name="adj" fmla="val 12934"/>
            </a:avLst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522726" y="1577132"/>
            <a:ext cx="2098548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SPEECH RECOGNITION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006681" y="2741265"/>
            <a:ext cx="1130490" cy="346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Speech Recognition</a:t>
            </a:r>
            <a:endParaRPr lang="en-US" sz="975" dirty="0"/>
          </a:p>
          <a:p>
            <a:pPr algn="ctr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Chart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3429000" y="3886200"/>
            <a:ext cx="233172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Dramatic improvements in accuracy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096000" y="1272332"/>
            <a:ext cx="2667000" cy="2975818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143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286500" y="1462832"/>
            <a:ext cx="2286000" cy="441871"/>
          </a:xfrm>
          <a:prstGeom prst="roundRect">
            <a:avLst>
              <a:gd name="adj" fmla="val 12934"/>
            </a:avLst>
          </a:prstGeom>
          <a:solidFill>
            <a:srgbClr val="F39C1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380226" y="1577132"/>
            <a:ext cx="2098548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MNIST DATASET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058643" y="2741265"/>
            <a:ext cx="741566" cy="346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MNIST Digits</a:t>
            </a:r>
            <a:endParaRPr lang="en-US" sz="975" dirty="0"/>
          </a:p>
          <a:p>
            <a:pPr algn="ctr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Recognition</a:t>
            </a:r>
            <a:endParaRPr lang="en-US" sz="975" dirty="0"/>
          </a:p>
        </p:txBody>
      </p:sp>
      <p:sp>
        <p:nvSpPr>
          <p:cNvPr id="18" name="Text 16"/>
          <p:cNvSpPr/>
          <p:nvPr/>
        </p:nvSpPr>
        <p:spPr>
          <a:xfrm>
            <a:off x="6286500" y="3886200"/>
            <a:ext cx="233172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Near-perfect accuracy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Sources: Hinton et al. 2012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5877878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is Deep Learning Useful?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381000" y="1581150"/>
            <a:ext cx="304800" cy="304800"/>
          </a:xfrm>
          <a:prstGeom prst="roundRect">
            <a:avLst>
              <a:gd name="adj" fmla="val 300000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0100" y="1581150"/>
            <a:ext cx="4778356" cy="251371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Manually designed features are over-specified, incomplete and time-consuming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81000" y="2019300"/>
            <a:ext cx="304800" cy="304800"/>
          </a:xfrm>
          <a:prstGeom prst="roundRect">
            <a:avLst>
              <a:gd name="adj" fmla="val 300000"/>
            </a:avLst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00100" y="2019300"/>
            <a:ext cx="3841266" cy="251371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Learned features are adaptive, fast to learn, and generalize well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81000" y="2457450"/>
            <a:ext cx="304800" cy="304800"/>
          </a:xfrm>
          <a:prstGeom prst="roundRect">
            <a:avLst>
              <a:gd name="adj" fmla="val 300000"/>
            </a:avLst>
          </a:prstGeom>
          <a:solidFill>
            <a:srgbClr val="F39C1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0100" y="2457450"/>
            <a:ext cx="4052123" cy="251371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Flexible framework for representing visual and linguistic information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81000" y="2895600"/>
            <a:ext cx="304800" cy="304800"/>
          </a:xfrm>
          <a:prstGeom prst="roundRect">
            <a:avLst>
              <a:gd name="adj" fmla="val 300000"/>
            </a:avLst>
          </a:prstGeom>
          <a:solidFill>
            <a:srgbClr val="1ABC9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00100" y="2895600"/>
            <a:ext cx="2464853" cy="251371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Enables end-to-end joint system learning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81000" y="3333750"/>
            <a:ext cx="304800" cy="304800"/>
          </a:xfrm>
          <a:prstGeom prst="roundRect">
            <a:avLst>
              <a:gd name="adj" fmla="val 300000"/>
            </a:avLst>
          </a:prstGeom>
          <a:solidFill>
            <a:srgbClr val="9B59B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00100" y="3333750"/>
            <a:ext cx="2908426" cy="251371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05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Effectively utilizes large amounts of training data</a:t>
            </a:r>
            <a:endParaRPr lang="en-US" sz="1050" dirty="0"/>
          </a:p>
        </p:txBody>
      </p:sp>
      <p:pic>
        <p:nvPicPr>
          <p:cNvPr id="13" name="Image 0" descr="/tmp/rasterized-gradient-336aafb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24550" y="1599754"/>
            <a:ext cx="2838450" cy="202004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701730" y="1828354"/>
            <a:ext cx="1309771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040"/>
              </a:lnSpc>
              <a:spcAft>
                <a:spcPts val="90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~2010</a:t>
            </a:r>
            <a:endParaRPr lang="en-US" sz="3600" dirty="0"/>
          </a:p>
        </p:txBody>
      </p:sp>
      <p:sp>
        <p:nvSpPr>
          <p:cNvPr id="15" name="Text 12"/>
          <p:cNvSpPr/>
          <p:nvPr/>
        </p:nvSpPr>
        <p:spPr>
          <a:xfrm>
            <a:off x="6386496" y="2582614"/>
            <a:ext cx="1914409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spcAft>
                <a:spcPts val="1500"/>
              </a:spcAft>
              <a:buNone/>
            </a:pPr>
            <a:r>
              <a:rPr lang="en-US" sz="1200" b="1" dirty="0">
                <a:solidFill>
                  <a:srgbClr val="1ABC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DL Started Outperforming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058025" y="2986385"/>
            <a:ext cx="571500" cy="28575"/>
          </a:xfrm>
          <a:prstGeom prst="rect">
            <a:avLst/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6332757" y="3205460"/>
            <a:ext cx="2021887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ECF0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in speech and vision, then NLP</a:t>
            </a:r>
            <a:endParaRPr lang="en-US" sz="975" dirty="0"/>
          </a:p>
        </p:txBody>
      </p:sp>
      <p:sp>
        <p:nvSpPr>
          <p:cNvPr id="18" name="Text 15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Learning Advantages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9198" y="876449"/>
            <a:ext cx="7545604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20"/>
              </a:lnSpc>
              <a:spcAft>
                <a:spcPts val="3000"/>
              </a:spcAft>
              <a:buNone/>
            </a:pPr>
            <a:r>
              <a:rPr lang="en-US" sz="1800" b="1" dirty="0">
                <a:solidFill>
                  <a:srgbClr val="1ABC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KEY QUESTIONS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73175" y="1577429"/>
            <a:ext cx="7397651" cy="1230511"/>
          </a:xfrm>
          <a:prstGeom prst="roundRect">
            <a:avLst>
              <a:gd name="adj" fmla="val 9289"/>
            </a:avLst>
          </a:prstGeom>
          <a:solidFill>
            <a:srgbClr val="FFFFFF">
              <a:alpha val="10000"/>
            </a:srgbClr>
          </a:solidFill>
          <a:ln w="19050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29525" y="1901279"/>
            <a:ext cx="6884950" cy="239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0"/>
              </a:lnSpc>
              <a:spcAft>
                <a:spcPts val="900"/>
              </a:spcAft>
              <a:buNone/>
            </a:pPr>
            <a:r>
              <a:rPr lang="en-US" sz="135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What Exactly is Deep Learning?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1129525" y="2255490"/>
            <a:ext cx="6884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neural networks with multiple layers of nodes between input and output</a:t>
            </a:r>
            <a:endParaRPr lang="en-US" sz="1125" dirty="0"/>
          </a:p>
        </p:txBody>
      </p:sp>
      <p:sp>
        <p:nvSpPr>
          <p:cNvPr id="6" name="Text 4"/>
          <p:cNvSpPr/>
          <p:nvPr/>
        </p:nvSpPr>
        <p:spPr>
          <a:xfrm>
            <a:off x="873175" y="3036540"/>
            <a:ext cx="7397651" cy="1230511"/>
          </a:xfrm>
          <a:prstGeom prst="roundRect">
            <a:avLst>
              <a:gd name="adj" fmla="val 9289"/>
            </a:avLst>
          </a:prstGeom>
          <a:solidFill>
            <a:srgbClr val="FFFFFF">
              <a:alpha val="10000"/>
            </a:srgbClr>
          </a:solidFill>
          <a:ln w="19050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29525" y="3360390"/>
            <a:ext cx="6884950" cy="239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0"/>
              </a:lnSpc>
              <a:spcAft>
                <a:spcPts val="900"/>
              </a:spcAft>
              <a:buNone/>
            </a:pPr>
            <a:r>
              <a:rPr lang="en-US" sz="1350" b="1" dirty="0">
                <a:solidFill>
                  <a:srgbClr val="FF6B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Why is it Better Than Other Methods?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129525" y="3714601"/>
            <a:ext cx="68849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series of layers perform feature identification and processing in stages, mimicking how our brains work</a:t>
            </a:r>
            <a:endParaRPr lang="en-US" sz="1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C3E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0110" y="1615529"/>
            <a:ext cx="7383780" cy="89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510"/>
              </a:lnSpc>
              <a:spcAft>
                <a:spcPts val="3000"/>
              </a:spcAft>
              <a:buNone/>
            </a:pPr>
            <a:r>
              <a:rPr lang="en-US" sz="2700" b="1" dirty="0">
                <a:solidFill>
                  <a:srgbClr val="FF6B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Multilayer neural networks have been around for 25 years...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880110" y="2888010"/>
            <a:ext cx="7383780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1ABC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What's Actually New?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284536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What's Actually New?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571500" y="1300311"/>
            <a:ext cx="8001000" cy="716161"/>
          </a:xfrm>
          <a:prstGeom prst="roundRect">
            <a:avLst>
              <a:gd name="adj" fmla="val 10640"/>
            </a:avLst>
          </a:prstGeom>
          <a:solidFill>
            <a:srgbClr val="FFF5F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600075" y="1300311"/>
            <a:ext cx="0" cy="716161"/>
          </a:xfrm>
          <a:prstGeom prst="line">
            <a:avLst/>
          </a:prstGeom>
          <a:noFill/>
          <a:ln w="57150">
            <a:solidFill>
              <a:srgbClr val="FF6B9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7250" y="1528911"/>
            <a:ext cx="7636383" cy="258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200" b="1" dirty="0">
                <a:solidFill>
                  <a:srgbClr val="FF6B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algorithms</a:t>
            </a:r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worked well for networks with 1 hidden layer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71500" y="2283172"/>
            <a:ext cx="8001000" cy="716161"/>
          </a:xfrm>
          <a:prstGeom prst="roundRect">
            <a:avLst>
              <a:gd name="adj" fmla="val 10640"/>
            </a:avLst>
          </a:prstGeom>
          <a:solidFill>
            <a:srgbClr val="FFF8E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600075" y="2283172"/>
            <a:ext cx="0" cy="716161"/>
          </a:xfrm>
          <a:prstGeom prst="line">
            <a:avLst/>
          </a:prstGeom>
          <a:noFill/>
          <a:ln w="57150">
            <a:solidFill>
              <a:srgbClr val="F39C1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7250" y="2511772"/>
            <a:ext cx="7636383" cy="258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2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failed</a:t>
            </a:r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for networks with multiple hidden layers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71500" y="3266033"/>
            <a:ext cx="8001000" cy="748605"/>
          </a:xfrm>
          <a:prstGeom prst="roundRect">
            <a:avLst>
              <a:gd name="adj" fmla="val 10179"/>
            </a:avLst>
          </a:prstGeom>
          <a:solidFill>
            <a:srgbClr val="E8F8F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00075" y="3266033"/>
            <a:ext cx="0" cy="748605"/>
          </a:xfrm>
          <a:prstGeom prst="line">
            <a:avLst/>
          </a:prstGeom>
          <a:noFill/>
          <a:ln w="57150">
            <a:solidFill>
              <a:srgbClr val="16A0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7250" y="3494633"/>
            <a:ext cx="7636383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95"/>
              </a:lnSpc>
              <a:buNone/>
            </a:pPr>
            <a:r>
              <a:rPr lang="en-US" sz="13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What's new: Algorithms for training many-layer networks!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Key Innovation in Deep Learning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64424" y="1889820"/>
            <a:ext cx="3815004" cy="746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5880"/>
              </a:lnSpc>
              <a:spcAft>
                <a:spcPts val="1500"/>
              </a:spcAft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Layers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2664424" y="2826990"/>
            <a:ext cx="3815004" cy="426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Sense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532409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Brain Works That Way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571500" y="1376660"/>
            <a:ext cx="3886200" cy="517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human visual cortex processes information hierarchically.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71500" y="2085082"/>
            <a:ext cx="3886200" cy="517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layers detect simple features like edges and colors.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71500" y="2793504"/>
            <a:ext cx="3886200" cy="258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Deeper layers recognize complex patterns and objects.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71500" y="3357265"/>
            <a:ext cx="3810000" cy="581025"/>
          </a:xfrm>
          <a:prstGeom prst="roundRect">
            <a:avLst>
              <a:gd name="adj" fmla="val 13115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27710" y="3547765"/>
            <a:ext cx="349758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what deep learning mimics!</a:t>
            </a:r>
            <a:endParaRPr lang="en-US" sz="1125" dirty="0"/>
          </a:p>
        </p:txBody>
      </p:sp>
      <p:sp>
        <p:nvSpPr>
          <p:cNvPr id="8" name="Text 6"/>
          <p:cNvSpPr/>
          <p:nvPr/>
        </p:nvSpPr>
        <p:spPr>
          <a:xfrm>
            <a:off x="6264156" y="2470845"/>
            <a:ext cx="806538" cy="373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Cortex</a:t>
            </a:r>
            <a:endParaRPr lang="en-US" sz="1050" dirty="0"/>
          </a:p>
          <a:p>
            <a:pPr algn="ctr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Hierarchy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Biological Inspiration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284536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Multiple Layers?</a:t>
            </a:r>
            <a:endParaRPr lang="en-US" sz="3150" dirty="0"/>
          </a:p>
        </p:txBody>
      </p:sp>
      <p:pic>
        <p:nvPicPr>
          <p:cNvPr id="3" name="Image 0" descr="/tmp/rasterized-gradient-98293f8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1905000"/>
            <a:ext cx="8001000" cy="1504950"/>
          </a:xfrm>
          <a:prstGeom prst="rect">
            <a:avLst/>
          </a:prstGeom>
          <a:effectLst>
            <a:outerShdw sx="100000" sy="100000" kx="0" ky="0" algn="bl" rotWithShape="0" blurRad="190500" dist="38100" dir="5400000">
              <a:srgbClr val="000000">
                <a:alpha val="10000"/>
              </a:srgbClr>
            </a:outerShdw>
          </a:effectLst>
        </p:spPr>
      </p:pic>
      <p:sp>
        <p:nvSpPr>
          <p:cNvPr id="4" name="Text 1"/>
          <p:cNvSpPr/>
          <p:nvPr/>
        </p:nvSpPr>
        <p:spPr>
          <a:xfrm>
            <a:off x="909257" y="2314575"/>
            <a:ext cx="7325487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15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Many-layer architectures learn </a:t>
            </a:r>
            <a:pPr algn="ctr" indent="0" marL="0">
              <a:lnSpc>
                <a:spcPts val="2700"/>
              </a:lnSpc>
              <a:buNone/>
            </a:pPr>
            <a:r>
              <a:rPr lang="en-US" sz="15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true underlying features</a:t>
            </a:r>
            <a:pPr algn="ctr" indent="0" marL="0">
              <a:lnSpc>
                <a:spcPts val="2700"/>
              </a:lnSpc>
              <a:buNone/>
            </a:pPr>
            <a:r>
              <a:rPr lang="en-US" sz="15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</a:t>
            </a:r>
            <a:pPr algn="ctr" indent="0" marL="0">
              <a:lnSpc>
                <a:spcPts val="2700"/>
              </a:lnSpc>
              <a:buNone/>
            </a:pPr>
            <a:r>
              <a:rPr lang="en-US" sz="1500" b="1" dirty="0">
                <a:solidFill>
                  <a:srgbClr val="FF6B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 logic</a:t>
            </a:r>
            <a:pPr algn="ctr" indent="0" marL="0">
              <a:lnSpc>
                <a:spcPts val="2700"/>
              </a:lnSpc>
              <a:buNone/>
            </a:pPr>
            <a:r>
              <a:rPr lang="en-US" sz="15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enabling </a:t>
            </a:r>
            <a:pPr algn="ctr" indent="0" marL="0">
              <a:lnSpc>
                <a:spcPts val="2700"/>
              </a:lnSpc>
              <a:buNone/>
            </a:pPr>
            <a:r>
              <a:rPr lang="en-US" sz="15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exceptional generalization</a:t>
            </a:r>
            <a:pPr algn="ctr" indent="0" marL="0">
              <a:lnSpc>
                <a:spcPts val="2700"/>
              </a:lnSpc>
              <a:buNone/>
            </a:pPr>
            <a:r>
              <a:rPr lang="en-US" sz="15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Theoretical Foundation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C3E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0110" y="1756470"/>
            <a:ext cx="7383780" cy="594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4680"/>
              </a:lnSpc>
              <a:spcAft>
                <a:spcPts val="2400"/>
              </a:spcAft>
              <a:buNone/>
            </a:pPr>
            <a:r>
              <a:rPr lang="en-US" sz="3600" b="1" dirty="0">
                <a:solidFill>
                  <a:srgbClr val="FF6B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Until Very Recently...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80110" y="2655540"/>
            <a:ext cx="7383780" cy="731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1ABC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weight-learning algorithms simply did not work on multi-layer architectures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64906" y="1630859"/>
            <a:ext cx="5214187" cy="373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940"/>
              </a:lnSpc>
              <a:spcAft>
                <a:spcPts val="1800"/>
              </a:spcAft>
              <a:buNone/>
            </a:pPr>
            <a:r>
              <a:rPr lang="en-US" sz="21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BREAKTHROUGH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964906" y="2232720"/>
            <a:ext cx="5214187" cy="1279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504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New Way to Train</a:t>
            </a:r>
            <a:endParaRPr lang="en-US" sz="4200" dirty="0"/>
          </a:p>
          <a:p>
            <a:pPr algn="ctr" indent="0" marL="0">
              <a:lnSpc>
                <a:spcPts val="504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Multi-Layer Networks</a:t>
            </a:r>
            <a:endParaRPr lang="en-US" sz="4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63429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Layer-by-Layer Training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4143375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09690" y="2842320"/>
            <a:ext cx="1724620" cy="678061"/>
          </a:xfrm>
          <a:prstGeom prst="roundRect">
            <a:avLst>
              <a:gd name="adj" fmla="val 11238"/>
            </a:avLst>
          </a:prstGeom>
          <a:solidFill>
            <a:srgbClr val="FFF8E1"/>
          </a:solidFill>
          <a:ln w="28575">
            <a:solidFill>
              <a:srgbClr val="F39C12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043065" y="3061395"/>
            <a:ext cx="1079028" cy="239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Layer 1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Progressive Layer Training - Step 1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63429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Layer-by-Layer Training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3390900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400550" y="2108895"/>
            <a:ext cx="342900" cy="38100"/>
          </a:xfrm>
          <a:prstGeom prst="rect">
            <a:avLst/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895850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709690" y="2842320"/>
            <a:ext cx="1724620" cy="678061"/>
          </a:xfrm>
          <a:prstGeom prst="roundRect">
            <a:avLst>
              <a:gd name="adj" fmla="val 11238"/>
            </a:avLst>
          </a:prstGeom>
          <a:solidFill>
            <a:srgbClr val="FFF8E1"/>
          </a:solidFill>
          <a:ln w="28575">
            <a:solidFill>
              <a:srgbClr val="F39C12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043065" y="3061395"/>
            <a:ext cx="1079028" cy="239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Layer 2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Progressive Layer Training - Step 2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63429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Layer-by-Layer Training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2638425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48075" y="2108895"/>
            <a:ext cx="342900" cy="38100"/>
          </a:xfrm>
          <a:prstGeom prst="rect">
            <a:avLst/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143375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153025" y="2108895"/>
            <a:ext cx="342900" cy="38100"/>
          </a:xfrm>
          <a:prstGeom prst="rect">
            <a:avLst/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648325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709690" y="2842320"/>
            <a:ext cx="1724620" cy="678061"/>
          </a:xfrm>
          <a:prstGeom prst="roundRect">
            <a:avLst>
              <a:gd name="adj" fmla="val 11238"/>
            </a:avLst>
          </a:prstGeom>
          <a:solidFill>
            <a:srgbClr val="FFF8E1"/>
          </a:solidFill>
          <a:ln w="28575">
            <a:solidFill>
              <a:srgbClr val="F39C12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043065" y="3061395"/>
            <a:ext cx="1079028" cy="239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Layer 3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Progressive Layer Training - Step 3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63429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Layer-by-Layer Training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1885950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895600" y="2108895"/>
            <a:ext cx="342900" cy="38100"/>
          </a:xfrm>
          <a:prstGeom prst="rect">
            <a:avLst/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90900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400550" y="2108895"/>
            <a:ext cx="342900" cy="38100"/>
          </a:xfrm>
          <a:prstGeom prst="rect">
            <a:avLst/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895850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905500" y="2108895"/>
            <a:ext cx="342900" cy="38100"/>
          </a:xfrm>
          <a:prstGeom prst="rect">
            <a:avLst/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400800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709690" y="2842320"/>
            <a:ext cx="1724620" cy="678061"/>
          </a:xfrm>
          <a:prstGeom prst="roundRect">
            <a:avLst>
              <a:gd name="adj" fmla="val 11238"/>
            </a:avLst>
          </a:prstGeom>
          <a:solidFill>
            <a:srgbClr val="FFF8E1"/>
          </a:solidFill>
          <a:ln w="28575">
            <a:solidFill>
              <a:srgbClr val="F39C12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043065" y="3061395"/>
            <a:ext cx="1079028" cy="239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Layer 4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Progressive Layer Training - Step 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634294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Layer-by-Layer Training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1133475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143125" y="2108895"/>
            <a:ext cx="342900" cy="38100"/>
          </a:xfrm>
          <a:prstGeom prst="rect">
            <a:avLst/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638425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48075" y="2108895"/>
            <a:ext cx="342900" cy="38100"/>
          </a:xfrm>
          <a:prstGeom prst="rect">
            <a:avLst/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143375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153025" y="2108895"/>
            <a:ext cx="342900" cy="38100"/>
          </a:xfrm>
          <a:prstGeom prst="rect">
            <a:avLst/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648325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657975" y="2108895"/>
            <a:ext cx="342900" cy="38100"/>
          </a:xfrm>
          <a:prstGeom prst="rect">
            <a:avLst/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153275" y="1794570"/>
            <a:ext cx="857250" cy="666750"/>
          </a:xfrm>
          <a:prstGeom prst="roundRect">
            <a:avLst>
              <a:gd name="adj" fmla="val 11429"/>
            </a:avLst>
          </a:prstGeom>
          <a:solidFill>
            <a:srgbClr val="16A08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709690" y="2842320"/>
            <a:ext cx="1724620" cy="678061"/>
          </a:xfrm>
          <a:prstGeom prst="roundRect">
            <a:avLst>
              <a:gd name="adj" fmla="val 11238"/>
            </a:avLst>
          </a:prstGeom>
          <a:solidFill>
            <a:srgbClr val="FFF8E1"/>
          </a:solidFill>
          <a:ln w="28575">
            <a:solidFill>
              <a:srgbClr val="F39C12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043065" y="3061395"/>
            <a:ext cx="1079028" cy="239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Layer 5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Progressive Layer Training - Step 5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40112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Auto-Encoder Training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571500" y="1167259"/>
            <a:ext cx="8001000" cy="841028"/>
          </a:xfrm>
          <a:prstGeom prst="roundRect">
            <a:avLst>
              <a:gd name="adj" fmla="val 13591"/>
            </a:avLst>
          </a:prstGeom>
          <a:solidFill>
            <a:srgbClr val="E8F8F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600075" y="1167259"/>
            <a:ext cx="0" cy="841028"/>
          </a:xfrm>
          <a:prstGeom prst="line">
            <a:avLst/>
          </a:prstGeom>
          <a:noFill/>
          <a:ln w="57150">
            <a:solidFill>
              <a:srgbClr val="16A0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5350" y="1433959"/>
            <a:ext cx="7558659" cy="307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425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non-output layer</a:t>
            </a:r>
            <a:pPr algn="l" indent="0" marL="0">
              <a:lnSpc>
                <a:spcPts val="2423"/>
              </a:lnSpc>
              <a:buNone/>
            </a:pPr>
            <a:r>
              <a:rPr lang="en-US" sz="127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is trained as an auto-encoder</a:t>
            </a:r>
            <a:endParaRPr lang="en-US" sz="1275" dirty="0"/>
          </a:p>
        </p:txBody>
      </p:sp>
      <p:sp>
        <p:nvSpPr>
          <p:cNvPr id="6" name="Text 4"/>
          <p:cNvSpPr/>
          <p:nvPr/>
        </p:nvSpPr>
        <p:spPr>
          <a:xfrm>
            <a:off x="571500" y="2236887"/>
            <a:ext cx="8001000" cy="841028"/>
          </a:xfrm>
          <a:prstGeom prst="roundRect">
            <a:avLst>
              <a:gd name="adj" fmla="val 13591"/>
            </a:avLst>
          </a:prstGeom>
          <a:solidFill>
            <a:srgbClr val="FFF5F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600075" y="2236887"/>
            <a:ext cx="0" cy="841028"/>
          </a:xfrm>
          <a:prstGeom prst="line">
            <a:avLst/>
          </a:prstGeom>
          <a:noFill/>
          <a:ln w="57150">
            <a:solidFill>
              <a:srgbClr val="FF6B9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5350" y="2503587"/>
            <a:ext cx="7558659" cy="307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425" b="1" dirty="0">
                <a:solidFill>
                  <a:srgbClr val="FF6B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layer learns</a:t>
            </a:r>
            <a:pPr algn="l" indent="0" marL="0">
              <a:lnSpc>
                <a:spcPts val="2423"/>
              </a:lnSpc>
              <a:buNone/>
            </a:pPr>
            <a:r>
              <a:rPr lang="en-US" sz="127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good features from the previous layer</a:t>
            </a:r>
            <a:endParaRPr lang="en-US" sz="1275" dirty="0"/>
          </a:p>
        </p:txBody>
      </p:sp>
      <p:sp>
        <p:nvSpPr>
          <p:cNvPr id="9" name="Text 7"/>
          <p:cNvSpPr/>
          <p:nvPr/>
        </p:nvSpPr>
        <p:spPr>
          <a:xfrm>
            <a:off x="571500" y="3306514"/>
            <a:ext cx="8001000" cy="841028"/>
          </a:xfrm>
          <a:prstGeom prst="roundRect">
            <a:avLst>
              <a:gd name="adj" fmla="val 13591"/>
            </a:avLst>
          </a:prstGeom>
          <a:solidFill>
            <a:srgbClr val="FFF8E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00075" y="3306514"/>
            <a:ext cx="0" cy="841028"/>
          </a:xfrm>
          <a:prstGeom prst="line">
            <a:avLst/>
          </a:prstGeom>
          <a:noFill/>
          <a:ln w="57150">
            <a:solidFill>
              <a:srgbClr val="F39C1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5350" y="3573214"/>
            <a:ext cx="7558659" cy="307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23"/>
              </a:lnSpc>
              <a:buNone/>
            </a:pPr>
            <a:r>
              <a:rPr lang="en-US" sz="1425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compressing information</a:t>
            </a:r>
            <a:pPr algn="l" indent="0" marL="0">
              <a:lnSpc>
                <a:spcPts val="2423"/>
              </a:lnSpc>
              <a:buNone/>
            </a:pPr>
            <a:r>
              <a:rPr lang="en-US" sz="127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it becomes an effective feature detector</a:t>
            </a:r>
            <a:endParaRPr lang="en-US" sz="1275" dirty="0"/>
          </a:p>
        </p:txBody>
      </p:sp>
      <p:sp>
        <p:nvSpPr>
          <p:cNvPr id="12" name="Text 10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Auto-Encoder Principle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95490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30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Auto-Encoder Architecture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499295"/>
            <a:ext cx="7772400" cy="239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0"/>
              </a:lnSpc>
              <a:spcAft>
                <a:spcPts val="1200"/>
              </a:spcAft>
              <a:buNone/>
            </a:pPr>
            <a:r>
              <a:rPr lang="en-US" sz="135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Trains to reproduce its input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3831345" y="2750790"/>
            <a:ext cx="1481310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Auto-Encoder Diagram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Auto-Encoder Training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95490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30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Auto-Encoder Architecture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499295"/>
            <a:ext cx="7772400" cy="239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0"/>
              </a:lnSpc>
              <a:spcAft>
                <a:spcPts val="1200"/>
              </a:spcAft>
              <a:buNone/>
            </a:pPr>
            <a:r>
              <a:rPr lang="en-US" sz="135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Trains to reproduce its input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3831345" y="2750790"/>
            <a:ext cx="1481310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Auto-Encoder Diagram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Auto-Encoder Training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95490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30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Auto-Encoder Architecture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499295"/>
            <a:ext cx="7772400" cy="239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0"/>
              </a:lnSpc>
              <a:spcAft>
                <a:spcPts val="1200"/>
              </a:spcAft>
              <a:buNone/>
            </a:pPr>
            <a:r>
              <a:rPr lang="en-US" sz="135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Trains to reproduce its input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3831345" y="2750790"/>
            <a:ext cx="1481310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Auto-Encoder Diagram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Auto-Encoder Training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95490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30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Auto-Encoder Architecture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499295"/>
            <a:ext cx="7772400" cy="239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90"/>
              </a:lnSpc>
              <a:spcAft>
                <a:spcPts val="1200"/>
              </a:spcAft>
              <a:buNone/>
            </a:pPr>
            <a:r>
              <a:rPr lang="en-US" sz="135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Trains to reproduce its input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3831345" y="2750790"/>
            <a:ext cx="1481310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Auto-Encoder Diagram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Auto-Encoder Training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284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381000" y="723900"/>
            <a:ext cx="85496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Bef>
                <a:spcPts val="300"/>
              </a:spcBef>
              <a:buNone/>
            </a:pPr>
            <a:r>
              <a:rPr lang="en-US" sz="1500" b="1" dirty="0">
                <a:solidFill>
                  <a:srgbClr val="FF6B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Convolutional Neural Networks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1846957" y="2697510"/>
            <a:ext cx="1128668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CNN Architecture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4724400" y="1685925"/>
            <a:ext cx="4038600" cy="6096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4748213" y="1685925"/>
            <a:ext cx="0" cy="609600"/>
          </a:xfrm>
          <a:prstGeom prst="line">
            <a:avLst/>
          </a:prstGeom>
          <a:noFill/>
          <a:ln w="47625">
            <a:solidFill>
              <a:srgbClr val="16A0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962525" y="1876425"/>
            <a:ext cx="36821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use: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Computer vision</a:t>
            </a:r>
            <a:endParaRPr lang="en-US" sz="1125" dirty="0"/>
          </a:p>
        </p:txBody>
      </p:sp>
      <p:sp>
        <p:nvSpPr>
          <p:cNvPr id="8" name="Text 6"/>
          <p:cNvSpPr/>
          <p:nvPr/>
        </p:nvSpPr>
        <p:spPr>
          <a:xfrm>
            <a:off x="4724400" y="2486025"/>
            <a:ext cx="4038600" cy="6096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4748213" y="2486025"/>
            <a:ext cx="0" cy="609600"/>
          </a:xfrm>
          <a:prstGeom prst="line">
            <a:avLst/>
          </a:prstGeom>
          <a:noFill/>
          <a:ln w="47625">
            <a:solidFill>
              <a:srgbClr val="FF6B9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962525" y="2676525"/>
            <a:ext cx="36821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FF6B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Specialization: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Spatial data</a:t>
            </a:r>
            <a:endParaRPr lang="en-US" sz="1125" dirty="0"/>
          </a:p>
        </p:txBody>
      </p:sp>
      <p:sp>
        <p:nvSpPr>
          <p:cNvPr id="11" name="Text 9"/>
          <p:cNvSpPr/>
          <p:nvPr/>
        </p:nvSpPr>
        <p:spPr>
          <a:xfrm>
            <a:off x="4724400" y="3286125"/>
            <a:ext cx="4038600" cy="6096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4748213" y="3286125"/>
            <a:ext cx="0" cy="609600"/>
          </a:xfrm>
          <a:prstGeom prst="line">
            <a:avLst/>
          </a:prstGeom>
          <a:noFill/>
          <a:ln w="47625">
            <a:solidFill>
              <a:srgbClr val="F39C1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962525" y="3476625"/>
            <a:ext cx="36821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Capabilities: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Feature extraction</a:t>
            </a:r>
            <a:endParaRPr lang="en-US" sz="1125" dirty="0"/>
          </a:p>
        </p:txBody>
      </p:sp>
      <p:sp>
        <p:nvSpPr>
          <p:cNvPr id="14" name="Text 12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CNNs for Vision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284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FF6B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RNN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381000" y="723900"/>
            <a:ext cx="85496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Bef>
                <a:spcPts val="300"/>
              </a:spcBef>
              <a:buNone/>
            </a:pPr>
            <a:r>
              <a:rPr lang="en-US" sz="15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Recurrent Neural Networks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381000" y="1685925"/>
            <a:ext cx="4038600" cy="6096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04813" y="1685925"/>
            <a:ext cx="0" cy="609600"/>
          </a:xfrm>
          <a:prstGeom prst="line">
            <a:avLst/>
          </a:prstGeom>
          <a:noFill/>
          <a:ln w="47625">
            <a:solidFill>
              <a:srgbClr val="FF6B9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9125" y="1876425"/>
            <a:ext cx="36821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FF6B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use: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Sequential data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381000" y="2486025"/>
            <a:ext cx="4038600" cy="6096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04813" y="2486025"/>
            <a:ext cx="0" cy="609600"/>
          </a:xfrm>
          <a:prstGeom prst="line">
            <a:avLst/>
          </a:prstGeom>
          <a:noFill/>
          <a:ln w="47625">
            <a:solidFill>
              <a:srgbClr val="16A0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19125" y="2676525"/>
            <a:ext cx="36821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Specialization: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NLP applications</a:t>
            </a:r>
            <a:endParaRPr lang="en-US" sz="1125" dirty="0"/>
          </a:p>
        </p:txBody>
      </p:sp>
      <p:sp>
        <p:nvSpPr>
          <p:cNvPr id="10" name="Text 8"/>
          <p:cNvSpPr/>
          <p:nvPr/>
        </p:nvSpPr>
        <p:spPr>
          <a:xfrm>
            <a:off x="381000" y="3286125"/>
            <a:ext cx="4038600" cy="6096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404813" y="3286125"/>
            <a:ext cx="0" cy="609600"/>
          </a:xfrm>
          <a:prstGeom prst="line">
            <a:avLst/>
          </a:prstGeom>
          <a:noFill/>
          <a:ln w="47625">
            <a:solidFill>
              <a:srgbClr val="F39C1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9125" y="3476625"/>
            <a:ext cx="36821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Capabilities: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Memory of previous inputs</a:t>
            </a:r>
            <a:endParaRPr lang="en-US" sz="1125" dirty="0"/>
          </a:p>
        </p:txBody>
      </p:sp>
      <p:sp>
        <p:nvSpPr>
          <p:cNvPr id="13" name="Text 11"/>
          <p:cNvSpPr/>
          <p:nvPr/>
        </p:nvSpPr>
        <p:spPr>
          <a:xfrm>
            <a:off x="6190357" y="2697510"/>
            <a:ext cx="1128668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FF6B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RNN Architecture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RNNs for Sequences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228600"/>
            <a:ext cx="42845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GANs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381000" y="723900"/>
            <a:ext cx="85496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spcBef>
                <a:spcPts val="300"/>
              </a:spcBef>
              <a:buNone/>
            </a:pPr>
            <a:r>
              <a:rPr lang="en-US" sz="1500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Generative Adversarial Networks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381000" y="1685925"/>
            <a:ext cx="4305300" cy="6096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04813" y="1685925"/>
            <a:ext cx="0" cy="609600"/>
          </a:xfrm>
          <a:prstGeom prst="line">
            <a:avLst/>
          </a:prstGeom>
          <a:noFill/>
          <a:ln w="47625">
            <a:solidFill>
              <a:srgbClr val="F39C1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9125" y="1876425"/>
            <a:ext cx="395420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Framework: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Unsupervised learning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381000" y="2486025"/>
            <a:ext cx="4305300" cy="6096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04813" y="2486025"/>
            <a:ext cx="0" cy="609600"/>
          </a:xfrm>
          <a:prstGeom prst="line">
            <a:avLst/>
          </a:prstGeom>
          <a:noFill/>
          <a:ln w="47625">
            <a:solidFill>
              <a:srgbClr val="16A0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19125" y="2676525"/>
            <a:ext cx="395420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16A0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Learning: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Data structure and patterns</a:t>
            </a:r>
            <a:endParaRPr lang="en-US" sz="1125" dirty="0"/>
          </a:p>
        </p:txBody>
      </p:sp>
      <p:sp>
        <p:nvSpPr>
          <p:cNvPr id="10" name="Text 8"/>
          <p:cNvSpPr/>
          <p:nvPr/>
        </p:nvSpPr>
        <p:spPr>
          <a:xfrm>
            <a:off x="381000" y="3286125"/>
            <a:ext cx="4305300" cy="6096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19050" dir="5400000">
              <a:srgbClr val="000000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404813" y="3286125"/>
            <a:ext cx="0" cy="609600"/>
          </a:xfrm>
          <a:prstGeom prst="line">
            <a:avLst/>
          </a:prstGeom>
          <a:noFill/>
          <a:ln w="47625">
            <a:solidFill>
              <a:srgbClr val="FF6B9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9125" y="3476625"/>
            <a:ext cx="395420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b="1" dirty="0">
                <a:solidFill>
                  <a:srgbClr val="FF6B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Generation:</a:t>
            </a:r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Creates new examples</a:t>
            </a:r>
            <a:endParaRPr lang="en-US" sz="1125" dirty="0"/>
          </a:p>
        </p:txBody>
      </p:sp>
      <p:sp>
        <p:nvSpPr>
          <p:cNvPr id="13" name="Text 11"/>
          <p:cNvSpPr/>
          <p:nvPr/>
        </p:nvSpPr>
        <p:spPr>
          <a:xfrm>
            <a:off x="6319986" y="2668935"/>
            <a:ext cx="1136258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F39C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GAN Architecture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81000" y="4781550"/>
            <a:ext cx="85496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50" dirty="0">
                <a:solidFill>
                  <a:srgbClr val="7F8C8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Generative Adversarial Networks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99039" y="1337370"/>
            <a:ext cx="2945922" cy="853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6720"/>
              </a:lnSpc>
              <a:spcAft>
                <a:spcPts val="1800"/>
              </a:spcAft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000500" y="2419350"/>
            <a:ext cx="1143000" cy="38100"/>
          </a:xfrm>
          <a:prstGeom prst="rect">
            <a:avLst/>
          </a:prstGeom>
          <a:solidFill>
            <a:srgbClr val="FF6B9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099039" y="2762250"/>
            <a:ext cx="2945922" cy="373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940"/>
              </a:lnSpc>
              <a:spcAft>
                <a:spcPts val="3600"/>
              </a:spcAft>
              <a:buNone/>
            </a:pPr>
            <a:r>
              <a:rPr lang="en-US" sz="2100" b="1" dirty="0">
                <a:solidFill>
                  <a:srgbClr val="1ABC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Questions?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3099039" y="3592711"/>
            <a:ext cx="2945922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CF0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Learning Presentation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Deep Learning</dc:title>
  <dc:subject>Deep Learning</dc:subject>
  <dc:creator>Shad Ali Shah, Sanna, Aqsa, Atta ur Rehman</dc:creator>
  <cp:lastModifiedBy>Shad Ali Shah, Sanna, Aqsa, Atta ur Rehman</cp:lastModifiedBy>
  <cp:revision>1</cp:revision>
  <dcterms:created xsi:type="dcterms:W3CDTF">2025-12-29T06:31:10Z</dcterms:created>
  <dcterms:modified xsi:type="dcterms:W3CDTF">2025-12-29T06:31:10Z</dcterms:modified>
</cp:coreProperties>
</file>