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embeddings/Microsoft_Equation1.bin" ContentType="application/vnd.openxmlformats-officedocument.oleObject"/>
  <Override PartName="/ppt/notesSlides/notesSlide5.xml" ContentType="application/vnd.openxmlformats-officedocument.presentationml.notesSlide+xml"/>
  <Override PartName="/ppt/embeddings/Microsoft_Equation2.bin" ContentType="application/vnd.openxmlformats-officedocument.oleObject"/>
  <Override PartName="/ppt/notesSlides/notesSlide6.xml" ContentType="application/vnd.openxmlformats-officedocument.presentationml.notesSlide+xml"/>
  <Override PartName="/ppt/embeddings/Microsoft_Equation3.bin" ContentType="application/vnd.openxmlformats-officedocument.oleObject"/>
  <Override PartName="/ppt/embeddings/Microsoft_Equation4.bin" ContentType="application/vnd.openxmlformats-officedocument.oleObject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notesSlides/notesSlide7.xml" ContentType="application/vnd.openxmlformats-officedocument.presentationml.notesSlide+xml"/>
  <Override PartName="/ppt/embeddings/oleObject7.bin" ContentType="application/vnd.openxmlformats-officedocument.oleObject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embeddings/Microsoft_Equation5.bin" ContentType="application/vnd.openxmlformats-officedocument.oleObject"/>
  <Override PartName="/ppt/embeddings/Microsoft_Equation6.bin" ContentType="application/vnd.openxmlformats-officedocument.oleObject"/>
  <Override PartName="/ppt/notesSlides/notesSlide16.xml" ContentType="application/vnd.openxmlformats-officedocument.presentationml.notesSlide+xml"/>
  <Override PartName="/ppt/embeddings/Microsoft_Equation7.bin" ContentType="application/vnd.openxmlformats-officedocument.oleObject"/>
  <Override PartName="/ppt/embeddings/Microsoft_Equation8.bin" ContentType="application/vnd.openxmlformats-officedocument.oleObject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embeddings/Microsoft_Equation9.bin" ContentType="application/vnd.openxmlformats-officedocument.oleObject"/>
  <Override PartName="/ppt/embeddings/Microsoft_Equation10.bin" ContentType="application/vnd.openxmlformats-officedocument.oleObject"/>
  <Override PartName="/ppt/embeddings/Microsoft_Equation11.bin" ContentType="application/vnd.openxmlformats-officedocument.oleObject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embeddings/oleObject12.bin" ContentType="application/vnd.openxmlformats-officedocument.oleObject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3"/>
  </p:notesMasterIdLst>
  <p:handoutMasterIdLst>
    <p:handoutMasterId r:id="rId34"/>
  </p:handoutMasterIdLst>
  <p:sldIdLst>
    <p:sldId id="256" r:id="rId2"/>
    <p:sldId id="28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86" r:id="rId14"/>
    <p:sldId id="267" r:id="rId15"/>
    <p:sldId id="268" r:id="rId16"/>
    <p:sldId id="269" r:id="rId17"/>
    <p:sldId id="270" r:id="rId18"/>
    <p:sldId id="272" r:id="rId19"/>
    <p:sldId id="273" r:id="rId20"/>
    <p:sldId id="274" r:id="rId21"/>
    <p:sldId id="275" r:id="rId22"/>
    <p:sldId id="276" r:id="rId23"/>
    <p:sldId id="287" r:id="rId24"/>
    <p:sldId id="278" r:id="rId25"/>
    <p:sldId id="288" r:id="rId26"/>
    <p:sldId id="279" r:id="rId27"/>
    <p:sldId id="280" r:id="rId28"/>
    <p:sldId id="281" r:id="rId29"/>
    <p:sldId id="282" r:id="rId30"/>
    <p:sldId id="283" r:id="rId31"/>
    <p:sldId id="284" r:id="rId3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59" d="100"/>
          <a:sy n="159" d="100"/>
        </p:scale>
        <p:origin x="-139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notesMaster" Target="notesMasters/notesMaster1.xml"/><Relationship Id="rId34" Type="http://schemas.openxmlformats.org/officeDocument/2006/relationships/handoutMaster" Target="handoutMasters/handoutMaster1.xml"/><Relationship Id="rId35" Type="http://schemas.openxmlformats.org/officeDocument/2006/relationships/printerSettings" Target="printerSettings/printerSettings1.bin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4" Type="http://schemas.openxmlformats.org/officeDocument/2006/relationships/image" Target="../media/image8.wmf"/><Relationship Id="rId5" Type="http://schemas.openxmlformats.org/officeDocument/2006/relationships/image" Target="../media/image9.wmf"/><Relationship Id="rId6" Type="http://schemas.openxmlformats.org/officeDocument/2006/relationships/image" Target="../media/image10.wmf"/><Relationship Id="rId1" Type="http://schemas.openxmlformats.org/officeDocument/2006/relationships/image" Target="../media/image5.emf"/><Relationship Id="rId2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Relationship Id="rId2" Type="http://schemas.openxmlformats.org/officeDocument/2006/relationships/image" Target="../media/image14.wmf"/><Relationship Id="rId3" Type="http://schemas.openxmlformats.org/officeDocument/2006/relationships/image" Target="../media/image1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Relationship Id="rId2" Type="http://schemas.openxmlformats.org/officeDocument/2006/relationships/image" Target="../media/image2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Relationship Id="rId2" Type="http://schemas.openxmlformats.org/officeDocument/2006/relationships/image" Target="../media/image24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Relationship Id="rId2" Type="http://schemas.openxmlformats.org/officeDocument/2006/relationships/image" Target="../media/image26.emf"/><Relationship Id="rId3" Type="http://schemas.openxmlformats.org/officeDocument/2006/relationships/image" Target="../media/image27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293B26-DCD9-FE4F-9FE4-30F434F2E0A0}" type="datetimeFigureOut">
              <a:rPr lang="en-US" smtClean="0"/>
              <a:t>9/9/13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4E2953-BF70-B04A-AAF4-4A6BE5C2BF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69839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D98828-B440-F849-A996-B43452500FD5}" type="datetimeFigureOut">
              <a:rPr lang="en-US" smtClean="0"/>
              <a:t>9/9/13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C50056-55B1-0749-B59A-9768440B4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15142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50056-55B1-0749-B59A-9768440B4F5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411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50056-55B1-0749-B59A-9768440B4F5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4096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50056-55B1-0749-B59A-9768440B4F5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4096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50056-55B1-0749-B59A-9768440B4F5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2671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50056-55B1-0749-B59A-9768440B4F5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9752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50056-55B1-0749-B59A-9768440B4F5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3511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50056-55B1-0749-B59A-9768440B4F5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1009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50056-55B1-0749-B59A-9768440B4F5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0050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50056-55B1-0749-B59A-9768440B4F5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1504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50056-55B1-0749-B59A-9768440B4F5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2392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50056-55B1-0749-B59A-9768440B4F5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0109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50056-55B1-0749-B59A-9768440B4F5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562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50056-55B1-0749-B59A-9768440B4F5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4096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50056-55B1-0749-B59A-9768440B4F5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9762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50056-55B1-0749-B59A-9768440B4F5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664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50056-55B1-0749-B59A-9768440B4F5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453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50056-55B1-0749-B59A-9768440B4F5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0375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50056-55B1-0749-B59A-9768440B4F5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4284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50056-55B1-0749-B59A-9768440B4F5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5224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50056-55B1-0749-B59A-9768440B4F5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0857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50056-55B1-0749-B59A-9768440B4F5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73062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50056-55B1-0749-B59A-9768440B4F5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36501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50056-55B1-0749-B59A-9768440B4F5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40963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50056-55B1-0749-B59A-9768440B4F5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17644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50056-55B1-0749-B59A-9768440B4F51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40963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50056-55B1-0749-B59A-9768440B4F51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32541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50056-55B1-0749-B59A-9768440B4F51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8846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50056-55B1-0749-B59A-9768440B4F51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95981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50056-55B1-0749-B59A-9768440B4F51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3189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50056-55B1-0749-B59A-9768440B4F51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14907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50056-55B1-0749-B59A-9768440B4F51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9897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E184C-EF48-0B46-A9DF-58ECA10D5B66}" type="datetime1">
              <a:rPr lang="en-US" smtClean="0"/>
              <a:t>9/9/13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8D3D6-B88D-144A-B948-1F45B4585621}" type="datetime1">
              <a:rPr lang="en-US" smtClean="0"/>
              <a:t>9/9/13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C0C19-2B06-384B-A5E1-EF5A9FA7B593}" type="datetime1">
              <a:rPr lang="en-US" smtClean="0"/>
              <a:t>9/9/13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9FB7A-1C47-BC4B-AE96-AFF1885DDEF1}" type="datetime1">
              <a:rPr lang="en-US" smtClean="0"/>
              <a:t>9/9/13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6B4CD-22D8-0347-B740-0C9846931AB0}" type="datetime1">
              <a:rPr lang="en-US" smtClean="0"/>
              <a:t>9/9/13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 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AFC14-B1C6-9447-9B23-422C37473F79}" type="datetime1">
              <a:rPr lang="en-US" smtClean="0"/>
              <a:t>9/9/13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0CFB8-0DE8-964E-AEA0-F4C701634ACB}" type="datetime1">
              <a:rPr lang="en-US" smtClean="0"/>
              <a:t>9/9/13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017B8-CB8E-A94F-B9B6-1390ECB3988E}" type="datetime1">
              <a:rPr lang="en-US" smtClean="0"/>
              <a:t>9/9/13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6DEA3-8AB0-D44F-A0CE-A0AC5C314ACF}" type="datetime1">
              <a:rPr lang="en-US" smtClean="0"/>
              <a:t>9/9/13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B3804-19A2-0543-A939-317DBBE4D2B5}" type="datetime1">
              <a:rPr lang="en-US" smtClean="0"/>
              <a:t>9/9/13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F6F72-F781-5647-99C9-B1A14BD22BAC}" type="datetime1">
              <a:rPr lang="en-US" smtClean="0"/>
              <a:t>9/9/13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D54FB7E5-E5E8-454F-9FF1-E74A3ED31BF0}" type="datetime1">
              <a:rPr lang="en-US" smtClean="0"/>
              <a:t>9/9/13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IOM 530: Intro. to Statistical Learning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E4FFCA10-EE3F-AF4E-9EA4-E5CA2D91A1E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4" Type="http://schemas.openxmlformats.org/officeDocument/2006/relationships/oleObject" Target="../embeddings/Microsoft_Equation1.bin"/><Relationship Id="rId5" Type="http://schemas.openxmlformats.org/officeDocument/2006/relationships/image" Target="../media/image2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4" Type="http://schemas.openxmlformats.org/officeDocument/2006/relationships/oleObject" Target="../embeddings/Microsoft_Equation2.bin"/><Relationship Id="rId5" Type="http://schemas.openxmlformats.org/officeDocument/2006/relationships/image" Target="../media/image3.emf"/><Relationship Id="rId6" Type="http://schemas.openxmlformats.org/officeDocument/2006/relationships/image" Target="../media/image4.pn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8.wmf"/><Relationship Id="rId12" Type="http://schemas.openxmlformats.org/officeDocument/2006/relationships/oleObject" Target="../embeddings/oleObject3.bin"/><Relationship Id="rId13" Type="http://schemas.openxmlformats.org/officeDocument/2006/relationships/image" Target="../media/image9.wmf"/><Relationship Id="rId14" Type="http://schemas.openxmlformats.org/officeDocument/2006/relationships/oleObject" Target="../embeddings/oleObject4.bin"/><Relationship Id="rId15" Type="http://schemas.openxmlformats.org/officeDocument/2006/relationships/oleObject" Target="../embeddings/oleObject5.bin"/><Relationship Id="rId16" Type="http://schemas.openxmlformats.org/officeDocument/2006/relationships/oleObject" Target="../embeddings/oleObject6.bin"/><Relationship Id="rId17" Type="http://schemas.openxmlformats.org/officeDocument/2006/relationships/image" Target="../media/image10.w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Relationship Id="rId4" Type="http://schemas.openxmlformats.org/officeDocument/2006/relationships/oleObject" Target="../embeddings/Microsoft_Equation3.bin"/><Relationship Id="rId5" Type="http://schemas.openxmlformats.org/officeDocument/2006/relationships/image" Target="../media/image5.emf"/><Relationship Id="rId6" Type="http://schemas.openxmlformats.org/officeDocument/2006/relationships/oleObject" Target="../embeddings/Microsoft_Equation4.bin"/><Relationship Id="rId7" Type="http://schemas.openxmlformats.org/officeDocument/2006/relationships/image" Target="../media/image6.emf"/><Relationship Id="rId8" Type="http://schemas.openxmlformats.org/officeDocument/2006/relationships/oleObject" Target="../embeddings/oleObject1.bin"/><Relationship Id="rId9" Type="http://schemas.openxmlformats.org/officeDocument/2006/relationships/image" Target="../media/image7.wmf"/><Relationship Id="rId10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4" Type="http://schemas.openxmlformats.org/officeDocument/2006/relationships/oleObject" Target="../embeddings/oleObject7.bin"/><Relationship Id="rId5" Type="http://schemas.openxmlformats.org/officeDocument/2006/relationships/image" Target="../media/image11.w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4" Type="http://schemas.openxmlformats.org/officeDocument/2006/relationships/oleObject" Target="../embeddings/oleObject8.bin"/><Relationship Id="rId5" Type="http://schemas.openxmlformats.org/officeDocument/2006/relationships/image" Target="../media/image13.wmf"/><Relationship Id="rId6" Type="http://schemas.openxmlformats.org/officeDocument/2006/relationships/image" Target="../media/image16.wmf"/><Relationship Id="rId7" Type="http://schemas.openxmlformats.org/officeDocument/2006/relationships/oleObject" Target="../embeddings/oleObject9.bin"/><Relationship Id="rId8" Type="http://schemas.openxmlformats.org/officeDocument/2006/relationships/image" Target="../media/image14.wmf"/><Relationship Id="rId9" Type="http://schemas.openxmlformats.org/officeDocument/2006/relationships/oleObject" Target="../embeddings/oleObject10.bin"/><Relationship Id="rId10" Type="http://schemas.openxmlformats.org/officeDocument/2006/relationships/image" Target="../media/image15.wmf"/><Relationship Id="rId11" Type="http://schemas.openxmlformats.org/officeDocument/2006/relationships/oleObject" Target="../embeddings/oleObject11.bin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4" Type="http://schemas.openxmlformats.org/officeDocument/2006/relationships/image" Target="../media/image18.w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9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4" Type="http://schemas.openxmlformats.org/officeDocument/2006/relationships/oleObject" Target="../embeddings/Microsoft_Equation5.bin"/><Relationship Id="rId5" Type="http://schemas.openxmlformats.org/officeDocument/2006/relationships/image" Target="../media/image20.emf"/><Relationship Id="rId6" Type="http://schemas.openxmlformats.org/officeDocument/2006/relationships/oleObject" Target="../embeddings/Microsoft_Equation6.bin"/><Relationship Id="rId7" Type="http://schemas.openxmlformats.org/officeDocument/2006/relationships/image" Target="../media/image21.emf"/><Relationship Id="rId8" Type="http://schemas.openxmlformats.org/officeDocument/2006/relationships/image" Target="../media/image22.w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4" Type="http://schemas.openxmlformats.org/officeDocument/2006/relationships/oleObject" Target="../embeddings/Microsoft_Equation7.bin"/><Relationship Id="rId5" Type="http://schemas.openxmlformats.org/officeDocument/2006/relationships/image" Target="../media/image23.emf"/><Relationship Id="rId6" Type="http://schemas.openxmlformats.org/officeDocument/2006/relationships/oleObject" Target="../embeddings/Microsoft_Equation8.bin"/><Relationship Id="rId7" Type="http://schemas.openxmlformats.org/officeDocument/2006/relationships/image" Target="../media/image24.e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4" Type="http://schemas.openxmlformats.org/officeDocument/2006/relationships/image" Target="../media/image28.wmf"/><Relationship Id="rId5" Type="http://schemas.openxmlformats.org/officeDocument/2006/relationships/image" Target="../media/image27.png"/><Relationship Id="rId6" Type="http://schemas.openxmlformats.org/officeDocument/2006/relationships/oleObject" Target="../embeddings/Microsoft_Equation9.bin"/><Relationship Id="rId7" Type="http://schemas.openxmlformats.org/officeDocument/2006/relationships/image" Target="../media/image25.emf"/><Relationship Id="rId8" Type="http://schemas.openxmlformats.org/officeDocument/2006/relationships/oleObject" Target="../embeddings/Microsoft_Equation10.bin"/><Relationship Id="rId9" Type="http://schemas.openxmlformats.org/officeDocument/2006/relationships/image" Target="../media/image26.emf"/><Relationship Id="rId10" Type="http://schemas.openxmlformats.org/officeDocument/2006/relationships/oleObject" Target="../embeddings/Microsoft_Equation11.bin"/><Relationship Id="rId11" Type="http://schemas.openxmlformats.org/officeDocument/2006/relationships/image" Target="../media/image27.e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4" Type="http://schemas.openxmlformats.org/officeDocument/2006/relationships/image" Target="../media/image30.w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4" Type="http://schemas.openxmlformats.org/officeDocument/2006/relationships/image" Target="../media/image32.w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4" Type="http://schemas.openxmlformats.org/officeDocument/2006/relationships/oleObject" Target="../embeddings/oleObject12.bin"/><Relationship Id="rId5" Type="http://schemas.openxmlformats.org/officeDocument/2006/relationships/image" Target="../media/image33.emf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600" dirty="0" smtClean="0"/>
              <a:t>Linear Regression</a:t>
            </a:r>
            <a:endParaRPr lang="en-US" sz="4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Chapter 03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6267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charset="2"/>
              <a:buChar char="Ø"/>
            </a:pPr>
            <a:r>
              <a:rPr lang="en-US" dirty="0" smtClean="0"/>
              <a:t>The Linear Regression Model</a:t>
            </a:r>
          </a:p>
          <a:p>
            <a:pPr lvl="1">
              <a:buFont typeface="Wingdings" charset="2"/>
              <a:buChar char="Ø"/>
            </a:pPr>
            <a:r>
              <a:rPr lang="en-US" dirty="0" smtClean="0"/>
              <a:t>Least Squares Fit</a:t>
            </a:r>
          </a:p>
          <a:p>
            <a:pPr lvl="1">
              <a:buFont typeface="Wingdings" charset="2"/>
              <a:buChar char="Ø"/>
            </a:pPr>
            <a:r>
              <a:rPr lang="en-US" dirty="0" smtClean="0"/>
              <a:t>Measures of Fit</a:t>
            </a:r>
          </a:p>
          <a:p>
            <a:pPr lvl="1">
              <a:buFont typeface="Wingdings" charset="2"/>
              <a:buChar char="Ø"/>
            </a:pPr>
            <a:r>
              <a:rPr lang="en-US" dirty="0" smtClean="0"/>
              <a:t>Inference in Regression</a:t>
            </a:r>
          </a:p>
          <a:p>
            <a:pPr>
              <a:buFont typeface="Wingdings" charset="2"/>
              <a:buChar char="Ø"/>
            </a:pPr>
            <a:r>
              <a:rPr lang="en-US" dirty="0" smtClean="0"/>
              <a:t>Other Considerations in Regression Model</a:t>
            </a:r>
          </a:p>
          <a:p>
            <a:pPr lvl="1">
              <a:buFont typeface="Wingdings" charset="2"/>
              <a:buChar char="Ø"/>
            </a:pPr>
            <a:r>
              <a:rPr lang="en-US" dirty="0" smtClean="0"/>
              <a:t>Qualitative Predictors</a:t>
            </a:r>
          </a:p>
          <a:p>
            <a:pPr lvl="1">
              <a:buFont typeface="Wingdings" charset="2"/>
              <a:buChar char="Ø"/>
            </a:pPr>
            <a:r>
              <a:rPr lang="en-US" dirty="0" smtClean="0"/>
              <a:t>Interaction Terms</a:t>
            </a:r>
          </a:p>
          <a:p>
            <a:pPr>
              <a:buFont typeface="Wingdings" charset="2"/>
              <a:buChar char="Ø"/>
            </a:pPr>
            <a:r>
              <a:rPr lang="en-US" dirty="0" smtClean="0"/>
              <a:t>Potential Fit Problems</a:t>
            </a:r>
          </a:p>
          <a:p>
            <a:pPr>
              <a:buFont typeface="Wingdings" charset="2"/>
              <a:buChar char="Ø"/>
            </a:pPr>
            <a:r>
              <a:rPr lang="en-US" dirty="0" smtClean="0"/>
              <a:t>Linear vs. KNN Regression</a:t>
            </a: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9534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charset="2"/>
              <a:buChar char="Ø"/>
            </a:pPr>
            <a:r>
              <a:rPr lang="en-US" dirty="0" smtClean="0">
                <a:solidFill>
                  <a:schemeClr val="tx2"/>
                </a:solidFill>
              </a:rPr>
              <a:t>The Linear Regression Model</a:t>
            </a:r>
          </a:p>
          <a:p>
            <a:pPr lvl="1">
              <a:buFont typeface="Wingdings" charset="2"/>
              <a:buChar char="Ø"/>
            </a:pPr>
            <a:r>
              <a:rPr lang="en-US" dirty="0" smtClean="0">
                <a:solidFill>
                  <a:schemeClr val="tx2"/>
                </a:solidFill>
              </a:rPr>
              <a:t>Least Squares Fit</a:t>
            </a:r>
          </a:p>
          <a:p>
            <a:pPr lvl="1">
              <a:buFont typeface="Wingdings" charset="2"/>
              <a:buChar char="Ø"/>
            </a:pPr>
            <a:r>
              <a:rPr lang="en-US" dirty="0" smtClean="0">
                <a:solidFill>
                  <a:schemeClr val="tx2"/>
                </a:solidFill>
              </a:rPr>
              <a:t>Measures of Fit</a:t>
            </a:r>
          </a:p>
          <a:p>
            <a:pPr lvl="1">
              <a:buFont typeface="Wingdings" charset="2"/>
              <a:buChar char="Ø"/>
            </a:pPr>
            <a:r>
              <a:rPr lang="en-US" dirty="0" smtClean="0">
                <a:solidFill>
                  <a:schemeClr val="tx2"/>
                </a:solidFill>
              </a:rPr>
              <a:t>Inference in Regression</a:t>
            </a:r>
          </a:p>
          <a:p>
            <a:pPr>
              <a:buFont typeface="Wingdings" charset="2"/>
              <a:buChar char="Ø"/>
            </a:pPr>
            <a:r>
              <a:rPr lang="en-US" dirty="0" smtClean="0"/>
              <a:t>Other Considerations in Regression Model</a:t>
            </a:r>
          </a:p>
          <a:p>
            <a:pPr lvl="1">
              <a:buFont typeface="Wingdings" charset="2"/>
              <a:buChar char="Ø"/>
            </a:pPr>
            <a:r>
              <a:rPr lang="en-US" dirty="0" smtClean="0"/>
              <a:t>Qualitative Predictors</a:t>
            </a:r>
          </a:p>
          <a:p>
            <a:pPr lvl="1">
              <a:buFont typeface="Wingdings" charset="2"/>
              <a:buChar char="Ø"/>
            </a:pPr>
            <a:r>
              <a:rPr lang="en-US" dirty="0" smtClean="0"/>
              <a:t>Interaction Terms</a:t>
            </a:r>
          </a:p>
          <a:p>
            <a:pPr>
              <a:buFont typeface="Wingdings" charset="2"/>
              <a:buChar char="Ø"/>
            </a:pPr>
            <a:r>
              <a:rPr lang="en-US" dirty="0" smtClean="0"/>
              <a:t>Potential Fit Problems</a:t>
            </a:r>
          </a:p>
          <a:p>
            <a:pPr>
              <a:buFont typeface="Wingdings" charset="2"/>
              <a:buChar char="Ø"/>
            </a:pPr>
            <a:r>
              <a:rPr lang="en-US" dirty="0" smtClean="0"/>
              <a:t>Linear vs. KNN Regression</a:t>
            </a: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6459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Linear Regression Model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9709366"/>
              </p:ext>
            </p:extLst>
          </p:nvPr>
        </p:nvGraphicFramePr>
        <p:xfrm>
          <a:off x="1450975" y="1790700"/>
          <a:ext cx="5881688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60" name="Equation" r:id="rId4" imgW="2171700" imgH="228600" progId="Equation.3">
                  <p:embed/>
                </p:oleObj>
              </mc:Choice>
              <mc:Fallback>
                <p:oleObj name="Equation" r:id="rId4" imgW="21717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0975" y="1790700"/>
                        <a:ext cx="5881688" cy="61912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254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48984" y="452580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04728" y="2671130"/>
            <a:ext cx="8082071" cy="38058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charset="2"/>
              <a:buChar char="Ø"/>
            </a:pPr>
            <a:r>
              <a:rPr lang="en-US" dirty="0" smtClean="0"/>
              <a:t>The parameters in the linear regression model are very easy to interpret.</a:t>
            </a:r>
          </a:p>
          <a:p>
            <a:pPr>
              <a:buFont typeface="Wingdings" charset="2"/>
              <a:buChar char="Ø"/>
            </a:pPr>
            <a:endParaRPr lang="en-US" dirty="0" smtClean="0"/>
          </a:p>
          <a:p>
            <a:pPr>
              <a:buFont typeface="Wingdings" charset="2"/>
              <a:buChar char="Ø"/>
            </a:pPr>
            <a:r>
              <a:rPr lang="en-US" dirty="0" smtClean="0">
                <a:sym typeface="Symbol" pitchFamily="18" charset="2"/>
              </a:rPr>
              <a:t></a:t>
            </a:r>
            <a:r>
              <a:rPr lang="en-US" baseline="-25000" dirty="0" smtClean="0">
                <a:sym typeface="Symbol" pitchFamily="18" charset="2"/>
              </a:rPr>
              <a:t>0</a:t>
            </a:r>
            <a:r>
              <a:rPr lang="en-US" dirty="0" smtClean="0"/>
              <a:t> is the intercept (i.e. the average value for Y if all the X’s are zero), </a:t>
            </a:r>
            <a:r>
              <a:rPr lang="en-US" dirty="0" smtClean="0">
                <a:sym typeface="Symbol" pitchFamily="18" charset="2"/>
              </a:rPr>
              <a:t></a:t>
            </a:r>
            <a:r>
              <a:rPr lang="en-US" baseline="-25000" dirty="0" smtClean="0">
                <a:sym typeface="Symbol" pitchFamily="18" charset="2"/>
              </a:rPr>
              <a:t>j</a:t>
            </a:r>
            <a:r>
              <a:rPr lang="en-US" dirty="0" smtClean="0"/>
              <a:t> is the slope for the </a:t>
            </a:r>
            <a:r>
              <a:rPr lang="en-US" dirty="0" err="1" smtClean="0"/>
              <a:t>jth</a:t>
            </a:r>
            <a:r>
              <a:rPr lang="en-US" dirty="0" smtClean="0"/>
              <a:t> </a:t>
            </a:r>
            <a:r>
              <a:rPr lang="en-US" dirty="0" smtClean="0"/>
              <a:t>variable </a:t>
            </a:r>
            <a:r>
              <a:rPr lang="en-US" dirty="0" err="1" smtClean="0">
                <a:sym typeface="Symbol" pitchFamily="18" charset="2"/>
              </a:rPr>
              <a:t>X</a:t>
            </a:r>
            <a:r>
              <a:rPr lang="en-US" baseline="-25000" dirty="0" err="1" smtClean="0">
                <a:sym typeface="Symbol" pitchFamily="18" charset="2"/>
              </a:rPr>
              <a:t>j</a:t>
            </a:r>
            <a:endParaRPr lang="en-US" baseline="-25000" dirty="0" smtClean="0">
              <a:sym typeface="Symbol" pitchFamily="18" charset="2"/>
            </a:endParaRPr>
          </a:p>
          <a:p>
            <a:pPr>
              <a:buFont typeface="Wingdings" charset="2"/>
              <a:buChar char="Ø"/>
            </a:pPr>
            <a:endParaRPr lang="en-US" dirty="0" smtClean="0"/>
          </a:p>
          <a:p>
            <a:pPr>
              <a:buFont typeface="Wingdings" charset="2"/>
              <a:buChar char="Ø"/>
            </a:pPr>
            <a:r>
              <a:rPr lang="en-US" dirty="0" smtClean="0">
                <a:sym typeface="Symbol" pitchFamily="18" charset="2"/>
              </a:rPr>
              <a:t></a:t>
            </a:r>
            <a:r>
              <a:rPr lang="en-US" baseline="-25000" dirty="0" smtClean="0">
                <a:sym typeface="Symbol" pitchFamily="18" charset="2"/>
              </a:rPr>
              <a:t>j</a:t>
            </a:r>
            <a:r>
              <a:rPr lang="en-US" dirty="0" smtClean="0"/>
              <a:t> is the average increase in Y when </a:t>
            </a:r>
            <a:r>
              <a:rPr lang="en-US" dirty="0" err="1" smtClean="0">
                <a:sym typeface="Symbol" pitchFamily="18" charset="2"/>
              </a:rPr>
              <a:t>X</a:t>
            </a:r>
            <a:r>
              <a:rPr lang="en-US" baseline="-25000" dirty="0" err="1" smtClean="0">
                <a:sym typeface="Symbol" pitchFamily="18" charset="2"/>
              </a:rPr>
              <a:t>j</a:t>
            </a:r>
            <a:r>
              <a:rPr lang="en-US" baseline="-25000" dirty="0" smtClean="0">
                <a:sym typeface="Symbol" pitchFamily="18" charset="2"/>
              </a:rPr>
              <a:t> </a:t>
            </a:r>
            <a:r>
              <a:rPr lang="en-US" dirty="0" smtClean="0"/>
              <a:t>is increased by one and </a:t>
            </a:r>
            <a:r>
              <a:rPr lang="en-US" b="1" dirty="0" smtClean="0"/>
              <a:t>all other X’s are held constant. </a:t>
            </a:r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3966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Least Squares Fit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171171" cy="2270418"/>
          </a:xfrm>
        </p:spPr>
        <p:txBody>
          <a:bodyPr/>
          <a:lstStyle/>
          <a:p>
            <a:pPr>
              <a:buFont typeface="Wingdings" charset="2"/>
              <a:buChar char="Ø"/>
            </a:pPr>
            <a:r>
              <a:rPr lang="en-US" dirty="0"/>
              <a:t>We estimate the parameters using least squares i.e. minimize</a:t>
            </a:r>
          </a:p>
          <a:p>
            <a:endParaRPr lang="en-US" dirty="0"/>
          </a:p>
        </p:txBody>
      </p:sp>
      <p:graphicFrame>
        <p:nvGraphicFramePr>
          <p:cNvPr id="4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501935"/>
              </p:ext>
            </p:extLst>
          </p:nvPr>
        </p:nvGraphicFramePr>
        <p:xfrm>
          <a:off x="228600" y="4008438"/>
          <a:ext cx="4146550" cy="1900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2" name="Equation" r:id="rId4" imgW="2108200" imgH="965200" progId="Equation.3">
                  <p:embed/>
                </p:oleObj>
              </mc:Choice>
              <mc:Fallback>
                <p:oleObj name="Equation" r:id="rId4" imgW="2108200" imgH="965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4008438"/>
                        <a:ext cx="4146550" cy="1900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54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70" t="27757" r="25964" b="36060"/>
          <a:stretch>
            <a:fillRect/>
          </a:stretch>
        </p:blipFill>
        <p:spPr bwMode="auto">
          <a:xfrm>
            <a:off x="4343400" y="1447800"/>
            <a:ext cx="471805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365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Relationship between population and least squares lines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2435481"/>
              </p:ext>
            </p:extLst>
          </p:nvPr>
        </p:nvGraphicFramePr>
        <p:xfrm>
          <a:off x="2865271" y="1825061"/>
          <a:ext cx="5668963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8" name="Equation" r:id="rId4" imgW="2171700" imgH="228600" progId="Equation.3">
                  <p:embed/>
                </p:oleObj>
              </mc:Choice>
              <mc:Fallback>
                <p:oleObj name="Equation" r:id="rId4" imgW="21717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65271" y="1825061"/>
                        <a:ext cx="5668963" cy="5969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254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3576530"/>
              </p:ext>
            </p:extLst>
          </p:nvPr>
        </p:nvGraphicFramePr>
        <p:xfrm>
          <a:off x="2798027" y="2971800"/>
          <a:ext cx="4943475" cy="66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9" name="Equation" r:id="rId6" imgW="1968500" imgH="266700" progId="Equation.3">
                  <p:embed/>
                </p:oleObj>
              </mc:Choice>
              <mc:Fallback>
                <p:oleObj name="Equation" r:id="rId6" imgW="1968500" imgH="266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98027" y="2971800"/>
                        <a:ext cx="4943475" cy="66992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254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98363" y="2908920"/>
            <a:ext cx="1905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 dirty="0">
                <a:latin typeface="Times New Roman" pitchFamily="18" charset="0"/>
              </a:rPr>
              <a:t>Least Squares line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228600" y="1752600"/>
            <a:ext cx="17526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 dirty="0">
                <a:latin typeface="Times New Roman" pitchFamily="18" charset="0"/>
              </a:rPr>
              <a:t>Population line</a:t>
            </a: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199578" y="3946680"/>
            <a:ext cx="8382000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marL="342900" indent="-342900" eaLnBrk="1" hangingPunct="1">
              <a:spcBef>
                <a:spcPct val="50000"/>
              </a:spcBef>
              <a:buFont typeface="Wingdings" charset="2"/>
              <a:buChar char="Ø"/>
            </a:pPr>
            <a:r>
              <a:rPr lang="en-US" sz="2400" dirty="0">
                <a:latin typeface="Times New Roman" pitchFamily="18" charset="0"/>
              </a:rPr>
              <a:t>We would like to know </a:t>
            </a:r>
            <a:r>
              <a:rPr lang="en-US" sz="2400" dirty="0">
                <a:latin typeface="Times New Roman" pitchFamily="18" charset="0"/>
                <a:sym typeface="Symbol" pitchFamily="18" charset="2"/>
              </a:rPr>
              <a:t></a:t>
            </a:r>
            <a:r>
              <a:rPr lang="en-US" sz="2400" baseline="-25000" dirty="0">
                <a:latin typeface="Times New Roman" pitchFamily="18" charset="0"/>
                <a:sym typeface="Symbol" pitchFamily="18" charset="2"/>
              </a:rPr>
              <a:t>0</a:t>
            </a:r>
            <a:r>
              <a:rPr lang="en-US" sz="2400" dirty="0">
                <a:latin typeface="Times New Roman" pitchFamily="18" charset="0"/>
              </a:rPr>
              <a:t> through </a:t>
            </a:r>
            <a:r>
              <a:rPr lang="en-US" sz="2400" dirty="0">
                <a:latin typeface="Times New Roman" pitchFamily="18" charset="0"/>
                <a:sym typeface="Symbol" pitchFamily="18" charset="2"/>
              </a:rPr>
              <a:t></a:t>
            </a:r>
            <a:r>
              <a:rPr lang="en-US" sz="2400" baseline="-25000" dirty="0">
                <a:latin typeface="Times New Roman" pitchFamily="18" charset="0"/>
                <a:sym typeface="Symbol" pitchFamily="18" charset="2"/>
              </a:rPr>
              <a:t>p </a:t>
            </a:r>
            <a:r>
              <a:rPr lang="en-US" sz="2400" dirty="0" smtClean="0">
                <a:latin typeface="Times New Roman" pitchFamily="18" charset="0"/>
              </a:rPr>
              <a:t>i.e. </a:t>
            </a:r>
            <a:r>
              <a:rPr lang="en-US" sz="2400" dirty="0">
                <a:latin typeface="Times New Roman" pitchFamily="18" charset="0"/>
              </a:rPr>
              <a:t>the population line. Instead we know      through      </a:t>
            </a:r>
            <a:r>
              <a:rPr lang="en-US" sz="2400" baseline="-25000" dirty="0">
                <a:latin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</a:rPr>
              <a:t>i.e. </a:t>
            </a:r>
            <a:r>
              <a:rPr lang="en-US" sz="2400" dirty="0">
                <a:latin typeface="Times New Roman" pitchFamily="18" charset="0"/>
              </a:rPr>
              <a:t>the least squares line.</a:t>
            </a:r>
          </a:p>
          <a:p>
            <a:pPr marL="342900" indent="-342900" eaLnBrk="1" hangingPunct="1">
              <a:spcBef>
                <a:spcPct val="50000"/>
              </a:spcBef>
              <a:buFont typeface="Wingdings" charset="2"/>
              <a:buChar char="Ø"/>
            </a:pPr>
            <a:r>
              <a:rPr lang="en-US" sz="2400" dirty="0">
                <a:latin typeface="Times New Roman" pitchFamily="18" charset="0"/>
              </a:rPr>
              <a:t>Hence we use      through      as guesses for </a:t>
            </a:r>
            <a:r>
              <a:rPr lang="en-US" sz="2400" dirty="0">
                <a:latin typeface="Times New Roman" pitchFamily="18" charset="0"/>
                <a:sym typeface="Symbol" pitchFamily="18" charset="2"/>
              </a:rPr>
              <a:t></a:t>
            </a:r>
            <a:r>
              <a:rPr lang="en-US" sz="2400" baseline="-25000" dirty="0">
                <a:latin typeface="Times New Roman" pitchFamily="18" charset="0"/>
                <a:sym typeface="Symbol" pitchFamily="18" charset="2"/>
              </a:rPr>
              <a:t>0</a:t>
            </a:r>
            <a:r>
              <a:rPr lang="en-US" sz="2400" dirty="0">
                <a:latin typeface="Times New Roman" pitchFamily="18" charset="0"/>
              </a:rPr>
              <a:t> through </a:t>
            </a:r>
            <a:r>
              <a:rPr lang="en-US" sz="2400" dirty="0">
                <a:latin typeface="Times New Roman" pitchFamily="18" charset="0"/>
                <a:sym typeface="Symbol" pitchFamily="18" charset="2"/>
              </a:rPr>
              <a:t></a:t>
            </a:r>
            <a:r>
              <a:rPr lang="en-US" sz="2400" baseline="-25000" dirty="0">
                <a:latin typeface="Times New Roman" pitchFamily="18" charset="0"/>
                <a:sym typeface="Symbol" pitchFamily="18" charset="2"/>
              </a:rPr>
              <a:t>p</a:t>
            </a:r>
            <a:r>
              <a:rPr lang="en-US" sz="2400" dirty="0">
                <a:latin typeface="Times New Roman" pitchFamily="18" charset="0"/>
                <a:sym typeface="Symbol" pitchFamily="18" charset="2"/>
              </a:rPr>
              <a:t> and     as a guess for Y</a:t>
            </a:r>
            <a:r>
              <a:rPr lang="en-US" sz="2400" baseline="-25000" dirty="0">
                <a:latin typeface="Times New Roman" pitchFamily="18" charset="0"/>
                <a:sym typeface="Symbol" pitchFamily="18" charset="2"/>
              </a:rPr>
              <a:t>i</a:t>
            </a:r>
            <a:r>
              <a:rPr lang="en-US" sz="2400" dirty="0">
                <a:latin typeface="Times New Roman" pitchFamily="18" charset="0"/>
                <a:sym typeface="Symbol" pitchFamily="18" charset="2"/>
              </a:rPr>
              <a:t>.</a:t>
            </a:r>
            <a:r>
              <a:rPr lang="en-US" sz="2400" baseline="-25000" dirty="0">
                <a:latin typeface="Times New Roman" pitchFamily="18" charset="0"/>
                <a:sym typeface="Symbol" pitchFamily="18" charset="2"/>
              </a:rPr>
              <a:t> </a:t>
            </a:r>
            <a:r>
              <a:rPr lang="en-US" sz="2400" dirty="0">
                <a:latin typeface="Times New Roman" pitchFamily="18" charset="0"/>
                <a:sym typeface="Symbol" pitchFamily="18" charset="2"/>
              </a:rPr>
              <a:t>The guesses will not be perfect just as       is not a perfect guess for .</a:t>
            </a:r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 flipV="1">
            <a:off x="3048000" y="22860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" name="Line 10"/>
          <p:cNvSpPr>
            <a:spLocks noChangeShapeType="1"/>
          </p:cNvSpPr>
          <p:nvPr/>
        </p:nvSpPr>
        <p:spPr bwMode="auto">
          <a:xfrm flipV="1">
            <a:off x="3657600" y="22860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 flipV="1">
            <a:off x="4953000" y="22860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" name="Line 12"/>
          <p:cNvSpPr>
            <a:spLocks noChangeShapeType="1"/>
          </p:cNvSpPr>
          <p:nvPr/>
        </p:nvSpPr>
        <p:spPr bwMode="auto">
          <a:xfrm flipV="1">
            <a:off x="7162800" y="22860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graphicFrame>
        <p:nvGraphicFramePr>
          <p:cNvPr id="13" name="Object 14"/>
          <p:cNvGraphicFramePr>
            <a:graphicFrameLocks noGrp="1" noChangeAspect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1655826365"/>
              </p:ext>
            </p:extLst>
          </p:nvPr>
        </p:nvGraphicFramePr>
        <p:xfrm>
          <a:off x="7423639" y="5242080"/>
          <a:ext cx="344488" cy="398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40" name="Equation" r:id="rId8" imgW="177646" imgH="190335" progId="Equation.3">
                  <p:embed/>
                </p:oleObj>
              </mc:Choice>
              <mc:Fallback>
                <p:oleObj name="Equation" r:id="rId8" imgW="177646" imgH="19033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23639" y="5242080"/>
                        <a:ext cx="344488" cy="398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800912"/>
              </p:ext>
            </p:extLst>
          </p:nvPr>
        </p:nvGraphicFramePr>
        <p:xfrm>
          <a:off x="2798027" y="4307520"/>
          <a:ext cx="327025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41" name="Equation" r:id="rId10" imgW="190417" imgH="253890" progId="Equation.3">
                  <p:embed/>
                </p:oleObj>
              </mc:Choice>
              <mc:Fallback>
                <p:oleObj name="Equation" r:id="rId10" imgW="190417" imgH="25389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98027" y="4307520"/>
                        <a:ext cx="327025" cy="434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54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6047063"/>
              </p:ext>
            </p:extLst>
          </p:nvPr>
        </p:nvGraphicFramePr>
        <p:xfrm>
          <a:off x="4169627" y="4307520"/>
          <a:ext cx="34925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42" name="Equation" r:id="rId12" imgW="203024" imgH="266469" progId="Equation.3">
                  <p:embed/>
                </p:oleObj>
              </mc:Choice>
              <mc:Fallback>
                <p:oleObj name="Equation" r:id="rId12" imgW="203024" imgH="26646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69627" y="4307520"/>
                        <a:ext cx="34925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54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9307733"/>
              </p:ext>
            </p:extLst>
          </p:nvPr>
        </p:nvGraphicFramePr>
        <p:xfrm>
          <a:off x="2340827" y="4840920"/>
          <a:ext cx="327025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43" name="Equation" r:id="rId14" imgW="190417" imgH="253890" progId="Equation.3">
                  <p:embed/>
                </p:oleObj>
              </mc:Choice>
              <mc:Fallback>
                <p:oleObj name="Equation" r:id="rId14" imgW="190417" imgH="25389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40827" y="4840920"/>
                        <a:ext cx="327025" cy="434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54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8070811"/>
              </p:ext>
            </p:extLst>
          </p:nvPr>
        </p:nvGraphicFramePr>
        <p:xfrm>
          <a:off x="3788627" y="4840920"/>
          <a:ext cx="34925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44" name="Equation" r:id="rId15" imgW="203024" imgH="266469" progId="Equation.3">
                  <p:embed/>
                </p:oleObj>
              </mc:Choice>
              <mc:Fallback>
                <p:oleObj name="Equation" r:id="rId15" imgW="203024" imgH="26646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88627" y="4840920"/>
                        <a:ext cx="34925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54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2502304"/>
              </p:ext>
            </p:extLst>
          </p:nvPr>
        </p:nvGraphicFramePr>
        <p:xfrm>
          <a:off x="8132027" y="4840920"/>
          <a:ext cx="288925" cy="52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45" name="Equation" r:id="rId16" imgW="139639" imgH="253890" progId="Equation.3">
                  <p:embed/>
                </p:oleObj>
              </mc:Choice>
              <mc:Fallback>
                <p:oleObj name="Equation" r:id="rId16" imgW="139639" imgH="25389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32027" y="4840920"/>
                        <a:ext cx="288925" cy="522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54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 </a:t>
            </a:r>
            <a:endParaRPr lang="en-US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928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Measures of </a:t>
            </a:r>
            <a:r>
              <a:rPr lang="en-US" dirty="0" smtClean="0"/>
              <a:t>Fit: </a:t>
            </a:r>
            <a:r>
              <a:rPr lang="en-US" dirty="0" smtClean="0"/>
              <a:t>R</a:t>
            </a:r>
            <a:r>
              <a:rPr lang="en-US" baseline="30000" dirty="0" smtClean="0"/>
              <a:t>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charset="2"/>
              <a:buChar char="Ø"/>
            </a:pPr>
            <a:r>
              <a:rPr lang="en-US" dirty="0"/>
              <a:t>Some of the variation in Y can be explained by variation in the X’s and some cannot</a:t>
            </a:r>
            <a:r>
              <a:rPr lang="en-US" dirty="0" smtClean="0"/>
              <a:t>.</a:t>
            </a:r>
          </a:p>
          <a:p>
            <a:pPr>
              <a:lnSpc>
                <a:spcPct val="90000"/>
              </a:lnSpc>
              <a:buFont typeface="Wingdings" charset="2"/>
              <a:buChar char="Ø"/>
            </a:pPr>
            <a:endParaRPr lang="en-US" dirty="0"/>
          </a:p>
          <a:p>
            <a:pPr>
              <a:lnSpc>
                <a:spcPct val="90000"/>
              </a:lnSpc>
              <a:buFont typeface="Wingdings" charset="2"/>
              <a:buChar char="Ø"/>
            </a:pPr>
            <a:r>
              <a:rPr lang="en-US" dirty="0" smtClean="0"/>
              <a:t> R</a:t>
            </a:r>
            <a:r>
              <a:rPr lang="en-US" baseline="30000" dirty="0" smtClean="0"/>
              <a:t>2</a:t>
            </a:r>
            <a:r>
              <a:rPr lang="en-US" dirty="0" smtClean="0"/>
              <a:t> </a:t>
            </a:r>
            <a:r>
              <a:rPr lang="en-US" dirty="0"/>
              <a:t>tells you the fraction of variance that can be explained by X.</a:t>
            </a:r>
          </a:p>
          <a:p>
            <a:endParaRPr lang="en-US" dirty="0"/>
          </a:p>
        </p:txBody>
      </p:sp>
      <p:graphicFrame>
        <p:nvGraphicFramePr>
          <p:cNvPr id="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2036932"/>
              </p:ext>
            </p:extLst>
          </p:nvPr>
        </p:nvGraphicFramePr>
        <p:xfrm>
          <a:off x="1143000" y="3443520"/>
          <a:ext cx="6475413" cy="1069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5" name="Equation" r:id="rId4" imgW="2692400" imgH="444500" progId="Equation.3">
                  <p:embed/>
                </p:oleObj>
              </mc:Choice>
              <mc:Fallback>
                <p:oleObj name="Equation" r:id="rId4" imgW="2692400" imgH="444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3443520"/>
                        <a:ext cx="6475413" cy="1069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612918" y="4690970"/>
            <a:ext cx="7903676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 pitchFamily="18" charset="0"/>
              </a:rPr>
              <a:t>R</a:t>
            </a:r>
            <a:r>
              <a:rPr lang="en-US" sz="2400" baseline="30000" dirty="0">
                <a:latin typeface="Times New Roman" pitchFamily="18" charset="0"/>
              </a:rPr>
              <a:t>2</a:t>
            </a:r>
            <a:r>
              <a:rPr lang="en-US" sz="2400" dirty="0">
                <a:latin typeface="Times New Roman" pitchFamily="18" charset="0"/>
              </a:rPr>
              <a:t> is always between 0 and 1. Zero means no variance has been explained. One means it has all been explained (perfect fit to the data).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1061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Inference in Regression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360471" cy="4876800"/>
          </a:xfrm>
        </p:spPr>
        <p:txBody>
          <a:bodyPr/>
          <a:lstStyle/>
          <a:p>
            <a:pPr>
              <a:buClr>
                <a:schemeClr val="bg2"/>
              </a:buClr>
              <a:buFont typeface="Wingdings" charset="2"/>
              <a:buChar char="Ø"/>
            </a:pPr>
            <a:r>
              <a:rPr kumimoji="1" lang="en-US" dirty="0">
                <a:latin typeface="Times New Roman" pitchFamily="18" charset="0"/>
              </a:rPr>
              <a:t>The regression line from the sample is not the regression line from the population.</a:t>
            </a:r>
          </a:p>
          <a:p>
            <a:pPr>
              <a:buClr>
                <a:schemeClr val="bg2"/>
              </a:buClr>
              <a:buFont typeface="Wingdings" charset="2"/>
              <a:buChar char="Ø"/>
            </a:pPr>
            <a:r>
              <a:rPr kumimoji="1" lang="en-US" dirty="0">
                <a:latin typeface="Times New Roman" pitchFamily="18" charset="0"/>
              </a:rPr>
              <a:t>What we want to do:</a:t>
            </a:r>
          </a:p>
          <a:p>
            <a:pPr marL="800100" lvl="1" indent="-342900">
              <a:buClr>
                <a:schemeClr val="bg2"/>
              </a:buClr>
              <a:buSzPct val="50000"/>
              <a:buFont typeface="Wingdings" charset="2"/>
              <a:buChar char="Ø"/>
            </a:pPr>
            <a:r>
              <a:rPr kumimoji="1" lang="en-US" dirty="0">
                <a:latin typeface="Times New Roman" pitchFamily="18" charset="0"/>
              </a:rPr>
              <a:t>Assess how well the line describes the plot.</a:t>
            </a:r>
          </a:p>
          <a:p>
            <a:pPr marL="800100" lvl="1" indent="-342900">
              <a:buClr>
                <a:schemeClr val="bg2"/>
              </a:buClr>
              <a:buSzPct val="50000"/>
              <a:buFont typeface="Wingdings" charset="2"/>
              <a:buChar char="Ø"/>
            </a:pPr>
            <a:r>
              <a:rPr kumimoji="1" lang="en-US" dirty="0">
                <a:latin typeface="Times New Roman" pitchFamily="18" charset="0"/>
              </a:rPr>
              <a:t>Guess the slope of the population line.</a:t>
            </a:r>
          </a:p>
          <a:p>
            <a:pPr marL="800100" lvl="1" indent="-342900">
              <a:buClr>
                <a:schemeClr val="bg2"/>
              </a:buClr>
              <a:buSzPct val="50000"/>
              <a:buFont typeface="Wingdings" charset="2"/>
              <a:buChar char="Ø"/>
            </a:pPr>
            <a:r>
              <a:rPr kumimoji="1" lang="en-US" dirty="0">
                <a:latin typeface="Times New Roman" pitchFamily="18" charset="0"/>
              </a:rPr>
              <a:t>Guess what value Y would take for a given X value</a:t>
            </a:r>
            <a:endParaRPr lang="en-US" dirty="0"/>
          </a:p>
        </p:txBody>
      </p:sp>
      <p:grpSp>
        <p:nvGrpSpPr>
          <p:cNvPr id="4" name="Group 98"/>
          <p:cNvGrpSpPr>
            <a:grpSpLocks/>
          </p:cNvGrpSpPr>
          <p:nvPr/>
        </p:nvGrpSpPr>
        <p:grpSpPr bwMode="auto">
          <a:xfrm>
            <a:off x="4458701" y="1407480"/>
            <a:ext cx="5108575" cy="4819650"/>
            <a:chOff x="2736" y="1152"/>
            <a:chExt cx="3218" cy="3036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3226" y="1584"/>
              <a:ext cx="1998" cy="184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36" y="2500"/>
              <a:ext cx="176" cy="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Line 5"/>
            <p:cNvSpPr>
              <a:spLocks noChangeShapeType="1"/>
            </p:cNvSpPr>
            <p:nvPr/>
          </p:nvSpPr>
          <p:spPr bwMode="auto">
            <a:xfrm flipH="1">
              <a:off x="3165" y="3426"/>
              <a:ext cx="58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3068" y="3387"/>
              <a:ext cx="85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kumimoji="1" lang="en-US" sz="1900">
                  <a:solidFill>
                    <a:srgbClr val="000000"/>
                  </a:solidFill>
                  <a:latin typeface="Arial" pitchFamily="34" charset="0"/>
                </a:rPr>
                <a:t>0</a:t>
              </a:r>
              <a:endParaRPr kumimoji="1" lang="en-US" sz="3200">
                <a:latin typeface="Times New Roman" pitchFamily="18" charset="0"/>
              </a:endParaRPr>
            </a:p>
          </p:txBody>
        </p:sp>
        <p:sp>
          <p:nvSpPr>
            <p:cNvPr id="9" name="Line 7"/>
            <p:cNvSpPr>
              <a:spLocks noChangeShapeType="1"/>
            </p:cNvSpPr>
            <p:nvPr/>
          </p:nvSpPr>
          <p:spPr bwMode="auto">
            <a:xfrm flipH="1">
              <a:off x="3165" y="3163"/>
              <a:ext cx="58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3068" y="3124"/>
              <a:ext cx="85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kumimoji="1" lang="en-US" sz="1900">
                  <a:solidFill>
                    <a:srgbClr val="000000"/>
                  </a:solidFill>
                  <a:latin typeface="Arial" pitchFamily="34" charset="0"/>
                </a:rPr>
                <a:t>2</a:t>
              </a:r>
              <a:endParaRPr kumimoji="1" lang="en-US" sz="3200">
                <a:latin typeface="Times New Roman" pitchFamily="18" charset="0"/>
              </a:endParaRPr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auto">
            <a:xfrm flipH="1">
              <a:off x="3165" y="2900"/>
              <a:ext cx="58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3068" y="2861"/>
              <a:ext cx="85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kumimoji="1" lang="en-US" sz="1900">
                  <a:solidFill>
                    <a:srgbClr val="000000"/>
                  </a:solidFill>
                  <a:latin typeface="Arial" pitchFamily="34" charset="0"/>
                </a:rPr>
                <a:t>4</a:t>
              </a:r>
              <a:endParaRPr kumimoji="1" lang="en-US" sz="3200">
                <a:latin typeface="Times New Roman" pitchFamily="18" charset="0"/>
              </a:endParaRPr>
            </a:p>
          </p:txBody>
        </p:sp>
        <p:sp>
          <p:nvSpPr>
            <p:cNvPr id="13" name="Line 11"/>
            <p:cNvSpPr>
              <a:spLocks noChangeShapeType="1"/>
            </p:cNvSpPr>
            <p:nvPr/>
          </p:nvSpPr>
          <p:spPr bwMode="auto">
            <a:xfrm flipH="1">
              <a:off x="3165" y="2637"/>
              <a:ext cx="58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Rectangle 12"/>
            <p:cNvSpPr>
              <a:spLocks noChangeArrowheads="1"/>
            </p:cNvSpPr>
            <p:nvPr/>
          </p:nvSpPr>
          <p:spPr bwMode="auto">
            <a:xfrm>
              <a:off x="3068" y="2598"/>
              <a:ext cx="85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kumimoji="1" lang="en-US" sz="1900">
                  <a:solidFill>
                    <a:srgbClr val="000000"/>
                  </a:solidFill>
                  <a:latin typeface="Arial" pitchFamily="34" charset="0"/>
                </a:rPr>
                <a:t>6</a:t>
              </a:r>
              <a:endParaRPr kumimoji="1" lang="en-US" sz="3200">
                <a:latin typeface="Times New Roman" pitchFamily="18" charset="0"/>
              </a:endParaRPr>
            </a:p>
          </p:txBody>
        </p:sp>
        <p:sp>
          <p:nvSpPr>
            <p:cNvPr id="15" name="Line 13"/>
            <p:cNvSpPr>
              <a:spLocks noChangeShapeType="1"/>
            </p:cNvSpPr>
            <p:nvPr/>
          </p:nvSpPr>
          <p:spPr bwMode="auto">
            <a:xfrm flipH="1">
              <a:off x="3165" y="2364"/>
              <a:ext cx="58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Rectangle 14"/>
            <p:cNvSpPr>
              <a:spLocks noChangeArrowheads="1"/>
            </p:cNvSpPr>
            <p:nvPr/>
          </p:nvSpPr>
          <p:spPr bwMode="auto">
            <a:xfrm>
              <a:off x="3068" y="2325"/>
              <a:ext cx="85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kumimoji="1" lang="en-US" sz="1900">
                  <a:solidFill>
                    <a:srgbClr val="000000"/>
                  </a:solidFill>
                  <a:latin typeface="Arial" pitchFamily="34" charset="0"/>
                </a:rPr>
                <a:t>8</a:t>
              </a:r>
              <a:endParaRPr kumimoji="1" lang="en-US" sz="3200">
                <a:latin typeface="Times New Roman" pitchFamily="18" charset="0"/>
              </a:endParaRPr>
            </a:p>
          </p:txBody>
        </p:sp>
        <p:sp>
          <p:nvSpPr>
            <p:cNvPr id="17" name="Line 15"/>
            <p:cNvSpPr>
              <a:spLocks noChangeShapeType="1"/>
            </p:cNvSpPr>
            <p:nvPr/>
          </p:nvSpPr>
          <p:spPr bwMode="auto">
            <a:xfrm flipH="1">
              <a:off x="3165" y="2101"/>
              <a:ext cx="58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Rectangle 16"/>
            <p:cNvSpPr>
              <a:spLocks noChangeArrowheads="1"/>
            </p:cNvSpPr>
            <p:nvPr/>
          </p:nvSpPr>
          <p:spPr bwMode="auto">
            <a:xfrm>
              <a:off x="2990" y="2062"/>
              <a:ext cx="170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kumimoji="1" lang="en-US" sz="1900">
                  <a:solidFill>
                    <a:srgbClr val="000000"/>
                  </a:solidFill>
                  <a:latin typeface="Arial" pitchFamily="34" charset="0"/>
                </a:rPr>
                <a:t>10</a:t>
              </a:r>
              <a:endParaRPr kumimoji="1" lang="en-US" sz="3200">
                <a:latin typeface="Times New Roman" pitchFamily="18" charset="0"/>
              </a:endParaRPr>
            </a:p>
          </p:txBody>
        </p:sp>
        <p:sp>
          <p:nvSpPr>
            <p:cNvPr id="19" name="Line 17"/>
            <p:cNvSpPr>
              <a:spLocks noChangeShapeType="1"/>
            </p:cNvSpPr>
            <p:nvPr/>
          </p:nvSpPr>
          <p:spPr bwMode="auto">
            <a:xfrm flipH="1">
              <a:off x="3165" y="1838"/>
              <a:ext cx="58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Rectangle 18"/>
            <p:cNvSpPr>
              <a:spLocks noChangeArrowheads="1"/>
            </p:cNvSpPr>
            <p:nvPr/>
          </p:nvSpPr>
          <p:spPr bwMode="auto">
            <a:xfrm>
              <a:off x="2990" y="1799"/>
              <a:ext cx="170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kumimoji="1" lang="en-US" sz="1900">
                  <a:solidFill>
                    <a:srgbClr val="000000"/>
                  </a:solidFill>
                  <a:latin typeface="Arial" pitchFamily="34" charset="0"/>
                </a:rPr>
                <a:t>12</a:t>
              </a:r>
              <a:endParaRPr kumimoji="1" lang="en-US" sz="3200">
                <a:latin typeface="Times New Roman" pitchFamily="18" charset="0"/>
              </a:endParaRPr>
            </a:p>
          </p:txBody>
        </p:sp>
        <p:sp>
          <p:nvSpPr>
            <p:cNvPr id="21" name="Line 19"/>
            <p:cNvSpPr>
              <a:spLocks noChangeShapeType="1"/>
            </p:cNvSpPr>
            <p:nvPr/>
          </p:nvSpPr>
          <p:spPr bwMode="auto">
            <a:xfrm flipH="1">
              <a:off x="3165" y="1575"/>
              <a:ext cx="58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Rectangle 20"/>
            <p:cNvSpPr>
              <a:spLocks noChangeArrowheads="1"/>
            </p:cNvSpPr>
            <p:nvPr/>
          </p:nvSpPr>
          <p:spPr bwMode="auto">
            <a:xfrm>
              <a:off x="2990" y="1536"/>
              <a:ext cx="170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kumimoji="1" lang="en-US" sz="1900">
                  <a:solidFill>
                    <a:srgbClr val="000000"/>
                  </a:solidFill>
                  <a:latin typeface="Arial" pitchFamily="34" charset="0"/>
                </a:rPr>
                <a:t>14</a:t>
              </a:r>
              <a:endParaRPr kumimoji="1" lang="en-US" sz="3200">
                <a:latin typeface="Times New Roman" pitchFamily="18" charset="0"/>
              </a:endParaRPr>
            </a:p>
          </p:txBody>
        </p:sp>
        <p:grpSp>
          <p:nvGrpSpPr>
            <p:cNvPr id="23" name="Group 21"/>
            <p:cNvGrpSpPr>
              <a:grpSpLocks/>
            </p:cNvGrpSpPr>
            <p:nvPr/>
          </p:nvGrpSpPr>
          <p:grpSpPr bwMode="auto">
            <a:xfrm>
              <a:off x="3322" y="1728"/>
              <a:ext cx="1802" cy="1568"/>
              <a:chOff x="3531" y="1617"/>
              <a:chExt cx="1802" cy="1568"/>
            </a:xfrm>
          </p:grpSpPr>
          <p:sp>
            <p:nvSpPr>
              <p:cNvPr id="49" name="Rectangle 22"/>
              <p:cNvSpPr>
                <a:spLocks noChangeArrowheads="1"/>
              </p:cNvSpPr>
              <p:nvPr/>
            </p:nvSpPr>
            <p:spPr bwMode="auto">
              <a:xfrm>
                <a:off x="5119" y="1851"/>
                <a:ext cx="29" cy="2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" name="Rectangle 23"/>
              <p:cNvSpPr>
                <a:spLocks noChangeArrowheads="1"/>
              </p:cNvSpPr>
              <p:nvPr/>
            </p:nvSpPr>
            <p:spPr bwMode="auto">
              <a:xfrm>
                <a:off x="3872" y="2708"/>
                <a:ext cx="29" cy="2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" name="Rectangle 24"/>
              <p:cNvSpPr>
                <a:spLocks noChangeArrowheads="1"/>
              </p:cNvSpPr>
              <p:nvPr/>
            </p:nvSpPr>
            <p:spPr bwMode="auto">
              <a:xfrm>
                <a:off x="4339" y="2591"/>
                <a:ext cx="30" cy="2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" name="Rectangle 25"/>
              <p:cNvSpPr>
                <a:spLocks noChangeArrowheads="1"/>
              </p:cNvSpPr>
              <p:nvPr/>
            </p:nvSpPr>
            <p:spPr bwMode="auto">
              <a:xfrm>
                <a:off x="4193" y="2182"/>
                <a:ext cx="30" cy="2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Rectangle 26"/>
              <p:cNvSpPr>
                <a:spLocks noChangeArrowheads="1"/>
              </p:cNvSpPr>
              <p:nvPr/>
            </p:nvSpPr>
            <p:spPr bwMode="auto">
              <a:xfrm>
                <a:off x="5168" y="1665"/>
                <a:ext cx="29" cy="3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" name="Rectangle 27"/>
              <p:cNvSpPr>
                <a:spLocks noChangeArrowheads="1"/>
              </p:cNvSpPr>
              <p:nvPr/>
            </p:nvSpPr>
            <p:spPr bwMode="auto">
              <a:xfrm>
                <a:off x="3765" y="2640"/>
                <a:ext cx="29" cy="2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Rectangle 28"/>
              <p:cNvSpPr>
                <a:spLocks noChangeArrowheads="1"/>
              </p:cNvSpPr>
              <p:nvPr/>
            </p:nvSpPr>
            <p:spPr bwMode="auto">
              <a:xfrm>
                <a:off x="4018" y="2513"/>
                <a:ext cx="29" cy="2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" name="Rectangle 29"/>
              <p:cNvSpPr>
                <a:spLocks noChangeArrowheads="1"/>
              </p:cNvSpPr>
              <p:nvPr/>
            </p:nvSpPr>
            <p:spPr bwMode="auto">
              <a:xfrm>
                <a:off x="3843" y="2737"/>
                <a:ext cx="29" cy="2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" name="Rectangle 30"/>
              <p:cNvSpPr>
                <a:spLocks noChangeArrowheads="1"/>
              </p:cNvSpPr>
              <p:nvPr/>
            </p:nvSpPr>
            <p:spPr bwMode="auto">
              <a:xfrm>
                <a:off x="4447" y="2318"/>
                <a:ext cx="29" cy="2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" name="Rectangle 31"/>
              <p:cNvSpPr>
                <a:spLocks noChangeArrowheads="1"/>
              </p:cNvSpPr>
              <p:nvPr/>
            </p:nvSpPr>
            <p:spPr bwMode="auto">
              <a:xfrm>
                <a:off x="4252" y="2601"/>
                <a:ext cx="29" cy="2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" name="Rectangle 32"/>
              <p:cNvSpPr>
                <a:spLocks noChangeArrowheads="1"/>
              </p:cNvSpPr>
              <p:nvPr/>
            </p:nvSpPr>
            <p:spPr bwMode="auto">
              <a:xfrm>
                <a:off x="4495" y="2357"/>
                <a:ext cx="30" cy="2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" name="Rectangle 33"/>
              <p:cNvSpPr>
                <a:spLocks noChangeArrowheads="1"/>
              </p:cNvSpPr>
              <p:nvPr/>
            </p:nvSpPr>
            <p:spPr bwMode="auto">
              <a:xfrm>
                <a:off x="4495" y="2445"/>
                <a:ext cx="30" cy="2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" name="Rectangle 34"/>
              <p:cNvSpPr>
                <a:spLocks noChangeArrowheads="1"/>
              </p:cNvSpPr>
              <p:nvPr/>
            </p:nvSpPr>
            <p:spPr bwMode="auto">
              <a:xfrm>
                <a:off x="4193" y="2318"/>
                <a:ext cx="30" cy="2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" name="Rectangle 35"/>
              <p:cNvSpPr>
                <a:spLocks noChangeArrowheads="1"/>
              </p:cNvSpPr>
              <p:nvPr/>
            </p:nvSpPr>
            <p:spPr bwMode="auto">
              <a:xfrm>
                <a:off x="4544" y="2318"/>
                <a:ext cx="29" cy="2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" name="Rectangle 36"/>
              <p:cNvSpPr>
                <a:spLocks noChangeArrowheads="1"/>
              </p:cNvSpPr>
              <p:nvPr/>
            </p:nvSpPr>
            <p:spPr bwMode="auto">
              <a:xfrm>
                <a:off x="3726" y="3039"/>
                <a:ext cx="29" cy="2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" name="Rectangle 37"/>
              <p:cNvSpPr>
                <a:spLocks noChangeArrowheads="1"/>
              </p:cNvSpPr>
              <p:nvPr/>
            </p:nvSpPr>
            <p:spPr bwMode="auto">
              <a:xfrm>
                <a:off x="4534" y="2279"/>
                <a:ext cx="30" cy="2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" name="Rectangle 38"/>
              <p:cNvSpPr>
                <a:spLocks noChangeArrowheads="1"/>
              </p:cNvSpPr>
              <p:nvPr/>
            </p:nvSpPr>
            <p:spPr bwMode="auto">
              <a:xfrm>
                <a:off x="4710" y="2133"/>
                <a:ext cx="29" cy="2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" name="Rectangle 39"/>
              <p:cNvSpPr>
                <a:spLocks noChangeArrowheads="1"/>
              </p:cNvSpPr>
              <p:nvPr/>
            </p:nvSpPr>
            <p:spPr bwMode="auto">
              <a:xfrm>
                <a:off x="4953" y="2065"/>
                <a:ext cx="30" cy="2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" name="Rectangle 40"/>
              <p:cNvSpPr>
                <a:spLocks noChangeArrowheads="1"/>
              </p:cNvSpPr>
              <p:nvPr/>
            </p:nvSpPr>
            <p:spPr bwMode="auto">
              <a:xfrm>
                <a:off x="4603" y="2162"/>
                <a:ext cx="29" cy="3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" name="Rectangle 41"/>
              <p:cNvSpPr>
                <a:spLocks noChangeArrowheads="1"/>
              </p:cNvSpPr>
              <p:nvPr/>
            </p:nvSpPr>
            <p:spPr bwMode="auto">
              <a:xfrm>
                <a:off x="4174" y="2611"/>
                <a:ext cx="29" cy="2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" name="Rectangle 42"/>
              <p:cNvSpPr>
                <a:spLocks noChangeArrowheads="1"/>
              </p:cNvSpPr>
              <p:nvPr/>
            </p:nvSpPr>
            <p:spPr bwMode="auto">
              <a:xfrm>
                <a:off x="5100" y="1919"/>
                <a:ext cx="29" cy="2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" name="Rectangle 43"/>
              <p:cNvSpPr>
                <a:spLocks noChangeArrowheads="1"/>
              </p:cNvSpPr>
              <p:nvPr/>
            </p:nvSpPr>
            <p:spPr bwMode="auto">
              <a:xfrm>
                <a:off x="4671" y="2182"/>
                <a:ext cx="29" cy="2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" name="Rectangle 44"/>
              <p:cNvSpPr>
                <a:spLocks noChangeArrowheads="1"/>
              </p:cNvSpPr>
              <p:nvPr/>
            </p:nvSpPr>
            <p:spPr bwMode="auto">
              <a:xfrm>
                <a:off x="4018" y="2533"/>
                <a:ext cx="29" cy="2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" name="Rectangle 45"/>
              <p:cNvSpPr>
                <a:spLocks noChangeArrowheads="1"/>
              </p:cNvSpPr>
              <p:nvPr/>
            </p:nvSpPr>
            <p:spPr bwMode="auto">
              <a:xfrm>
                <a:off x="4836" y="2162"/>
                <a:ext cx="30" cy="3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" name="Rectangle 46"/>
              <p:cNvSpPr>
                <a:spLocks noChangeArrowheads="1"/>
              </p:cNvSpPr>
              <p:nvPr/>
            </p:nvSpPr>
            <p:spPr bwMode="auto">
              <a:xfrm>
                <a:off x="4593" y="2192"/>
                <a:ext cx="29" cy="2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4" name="Rectangle 47"/>
              <p:cNvSpPr>
                <a:spLocks noChangeArrowheads="1"/>
              </p:cNvSpPr>
              <p:nvPr/>
            </p:nvSpPr>
            <p:spPr bwMode="auto">
              <a:xfrm>
                <a:off x="5070" y="1968"/>
                <a:ext cx="30" cy="2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5" name="Rectangle 48"/>
              <p:cNvSpPr>
                <a:spLocks noChangeArrowheads="1"/>
              </p:cNvSpPr>
              <p:nvPr/>
            </p:nvSpPr>
            <p:spPr bwMode="auto">
              <a:xfrm>
                <a:off x="5265" y="1617"/>
                <a:ext cx="29" cy="2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6" name="Rectangle 49"/>
              <p:cNvSpPr>
                <a:spLocks noChangeArrowheads="1"/>
              </p:cNvSpPr>
              <p:nvPr/>
            </p:nvSpPr>
            <p:spPr bwMode="auto">
              <a:xfrm>
                <a:off x="5275" y="1763"/>
                <a:ext cx="29" cy="2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" name="Rectangle 50"/>
              <p:cNvSpPr>
                <a:spLocks noChangeArrowheads="1"/>
              </p:cNvSpPr>
              <p:nvPr/>
            </p:nvSpPr>
            <p:spPr bwMode="auto">
              <a:xfrm>
                <a:off x="3618" y="2951"/>
                <a:ext cx="30" cy="3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8" name="Rectangle 51"/>
              <p:cNvSpPr>
                <a:spLocks noChangeArrowheads="1"/>
              </p:cNvSpPr>
              <p:nvPr/>
            </p:nvSpPr>
            <p:spPr bwMode="auto">
              <a:xfrm>
                <a:off x="5090" y="1890"/>
                <a:ext cx="29" cy="2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9" name="Rectangle 52"/>
              <p:cNvSpPr>
                <a:spLocks noChangeArrowheads="1"/>
              </p:cNvSpPr>
              <p:nvPr/>
            </p:nvSpPr>
            <p:spPr bwMode="auto">
              <a:xfrm>
                <a:off x="5304" y="1792"/>
                <a:ext cx="29" cy="2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0" name="Rectangle 53"/>
              <p:cNvSpPr>
                <a:spLocks noChangeArrowheads="1"/>
              </p:cNvSpPr>
              <p:nvPr/>
            </p:nvSpPr>
            <p:spPr bwMode="auto">
              <a:xfrm>
                <a:off x="4778" y="1880"/>
                <a:ext cx="29" cy="2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1" name="Rectangle 54"/>
              <p:cNvSpPr>
                <a:spLocks noChangeArrowheads="1"/>
              </p:cNvSpPr>
              <p:nvPr/>
            </p:nvSpPr>
            <p:spPr bwMode="auto">
              <a:xfrm>
                <a:off x="3813" y="2942"/>
                <a:ext cx="30" cy="2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" name="Rectangle 55"/>
              <p:cNvSpPr>
                <a:spLocks noChangeArrowheads="1"/>
              </p:cNvSpPr>
              <p:nvPr/>
            </p:nvSpPr>
            <p:spPr bwMode="auto">
              <a:xfrm>
                <a:off x="4096" y="2503"/>
                <a:ext cx="29" cy="3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3" name="Rectangle 56"/>
              <p:cNvSpPr>
                <a:spLocks noChangeArrowheads="1"/>
              </p:cNvSpPr>
              <p:nvPr/>
            </p:nvSpPr>
            <p:spPr bwMode="auto">
              <a:xfrm>
                <a:off x="3823" y="2679"/>
                <a:ext cx="29" cy="2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" name="Rectangle 57"/>
              <p:cNvSpPr>
                <a:spLocks noChangeArrowheads="1"/>
              </p:cNvSpPr>
              <p:nvPr/>
            </p:nvSpPr>
            <p:spPr bwMode="auto">
              <a:xfrm>
                <a:off x="4057" y="2757"/>
                <a:ext cx="29" cy="2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" name="Rectangle 58"/>
              <p:cNvSpPr>
                <a:spLocks noChangeArrowheads="1"/>
              </p:cNvSpPr>
              <p:nvPr/>
            </p:nvSpPr>
            <p:spPr bwMode="auto">
              <a:xfrm>
                <a:off x="5178" y="2114"/>
                <a:ext cx="29" cy="2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6" name="Rectangle 59"/>
              <p:cNvSpPr>
                <a:spLocks noChangeArrowheads="1"/>
              </p:cNvSpPr>
              <p:nvPr/>
            </p:nvSpPr>
            <p:spPr bwMode="auto">
              <a:xfrm>
                <a:off x="4564" y="2036"/>
                <a:ext cx="29" cy="2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" name="Rectangle 60"/>
              <p:cNvSpPr>
                <a:spLocks noChangeArrowheads="1"/>
              </p:cNvSpPr>
              <p:nvPr/>
            </p:nvSpPr>
            <p:spPr bwMode="auto">
              <a:xfrm>
                <a:off x="3560" y="3010"/>
                <a:ext cx="29" cy="2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8" name="Rectangle 61"/>
              <p:cNvSpPr>
                <a:spLocks noChangeArrowheads="1"/>
              </p:cNvSpPr>
              <p:nvPr/>
            </p:nvSpPr>
            <p:spPr bwMode="auto">
              <a:xfrm>
                <a:off x="3901" y="2903"/>
                <a:ext cx="29" cy="2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" name="Rectangle 62"/>
              <p:cNvSpPr>
                <a:spLocks noChangeArrowheads="1"/>
              </p:cNvSpPr>
              <p:nvPr/>
            </p:nvSpPr>
            <p:spPr bwMode="auto">
              <a:xfrm>
                <a:off x="3531" y="2854"/>
                <a:ext cx="29" cy="2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" name="Rectangle 63"/>
              <p:cNvSpPr>
                <a:spLocks noChangeArrowheads="1"/>
              </p:cNvSpPr>
              <p:nvPr/>
            </p:nvSpPr>
            <p:spPr bwMode="auto">
              <a:xfrm>
                <a:off x="4203" y="2396"/>
                <a:ext cx="29" cy="2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1" name="Rectangle 64"/>
              <p:cNvSpPr>
                <a:spLocks noChangeArrowheads="1"/>
              </p:cNvSpPr>
              <p:nvPr/>
            </p:nvSpPr>
            <p:spPr bwMode="auto">
              <a:xfrm>
                <a:off x="4729" y="1938"/>
                <a:ext cx="29" cy="3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" name="Rectangle 65"/>
              <p:cNvSpPr>
                <a:spLocks noChangeArrowheads="1"/>
              </p:cNvSpPr>
              <p:nvPr/>
            </p:nvSpPr>
            <p:spPr bwMode="auto">
              <a:xfrm>
                <a:off x="4534" y="2143"/>
                <a:ext cx="30" cy="2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" name="Rectangle 66"/>
              <p:cNvSpPr>
                <a:spLocks noChangeArrowheads="1"/>
              </p:cNvSpPr>
              <p:nvPr/>
            </p:nvSpPr>
            <p:spPr bwMode="auto">
              <a:xfrm>
                <a:off x="4583" y="2192"/>
                <a:ext cx="29" cy="2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" name="Rectangle 67"/>
              <p:cNvSpPr>
                <a:spLocks noChangeArrowheads="1"/>
              </p:cNvSpPr>
              <p:nvPr/>
            </p:nvSpPr>
            <p:spPr bwMode="auto">
              <a:xfrm>
                <a:off x="3794" y="2835"/>
                <a:ext cx="29" cy="2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" name="Rectangle 68"/>
              <p:cNvSpPr>
                <a:spLocks noChangeArrowheads="1"/>
              </p:cNvSpPr>
              <p:nvPr/>
            </p:nvSpPr>
            <p:spPr bwMode="auto">
              <a:xfrm>
                <a:off x="5139" y="2036"/>
                <a:ext cx="29" cy="2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6" name="Rectangle 69"/>
              <p:cNvSpPr>
                <a:spLocks noChangeArrowheads="1"/>
              </p:cNvSpPr>
              <p:nvPr/>
            </p:nvSpPr>
            <p:spPr bwMode="auto">
              <a:xfrm>
                <a:off x="3550" y="3156"/>
                <a:ext cx="29" cy="2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7" name="Rectangle 70"/>
              <p:cNvSpPr>
                <a:spLocks noChangeArrowheads="1"/>
              </p:cNvSpPr>
              <p:nvPr/>
            </p:nvSpPr>
            <p:spPr bwMode="auto">
              <a:xfrm>
                <a:off x="3540" y="2815"/>
                <a:ext cx="30" cy="2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8" name="Rectangle 71"/>
              <p:cNvSpPr>
                <a:spLocks noChangeArrowheads="1"/>
              </p:cNvSpPr>
              <p:nvPr/>
            </p:nvSpPr>
            <p:spPr bwMode="auto">
              <a:xfrm>
                <a:off x="4242" y="2484"/>
                <a:ext cx="29" cy="2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4" name="Line 72"/>
            <p:cNvSpPr>
              <a:spLocks noChangeShapeType="1"/>
            </p:cNvSpPr>
            <p:nvPr/>
          </p:nvSpPr>
          <p:spPr bwMode="auto">
            <a:xfrm>
              <a:off x="3264" y="1584"/>
              <a:ext cx="2008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Line 73"/>
            <p:cNvSpPr>
              <a:spLocks noChangeShapeType="1"/>
            </p:cNvSpPr>
            <p:nvPr/>
          </p:nvSpPr>
          <p:spPr bwMode="auto">
            <a:xfrm>
              <a:off x="5231" y="1575"/>
              <a:ext cx="1" cy="185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Line 74"/>
            <p:cNvSpPr>
              <a:spLocks noChangeShapeType="1"/>
            </p:cNvSpPr>
            <p:nvPr/>
          </p:nvSpPr>
          <p:spPr bwMode="auto">
            <a:xfrm flipH="1">
              <a:off x="3223" y="3426"/>
              <a:ext cx="2008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Line 75"/>
            <p:cNvSpPr>
              <a:spLocks noChangeShapeType="1"/>
            </p:cNvSpPr>
            <p:nvPr/>
          </p:nvSpPr>
          <p:spPr bwMode="auto">
            <a:xfrm flipV="1">
              <a:off x="3223" y="1575"/>
              <a:ext cx="1" cy="185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Line 76"/>
            <p:cNvSpPr>
              <a:spLocks noChangeShapeType="1"/>
            </p:cNvSpPr>
            <p:nvPr/>
          </p:nvSpPr>
          <p:spPr bwMode="auto">
            <a:xfrm>
              <a:off x="3223" y="3426"/>
              <a:ext cx="1" cy="58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Rectangle 77"/>
            <p:cNvSpPr>
              <a:spLocks noChangeArrowheads="1"/>
            </p:cNvSpPr>
            <p:nvPr/>
          </p:nvSpPr>
          <p:spPr bwMode="auto">
            <a:xfrm>
              <a:off x="3116" y="3523"/>
              <a:ext cx="221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kumimoji="1" lang="en-US" sz="1900">
                  <a:solidFill>
                    <a:srgbClr val="000000"/>
                  </a:solidFill>
                  <a:latin typeface="Arial" pitchFamily="34" charset="0"/>
                </a:rPr>
                <a:t>-10</a:t>
              </a:r>
              <a:endParaRPr kumimoji="1" lang="en-US" sz="3200">
                <a:latin typeface="Times New Roman" pitchFamily="18" charset="0"/>
              </a:endParaRPr>
            </a:p>
          </p:txBody>
        </p:sp>
        <p:sp>
          <p:nvSpPr>
            <p:cNvPr id="30" name="Line 78"/>
            <p:cNvSpPr>
              <a:spLocks noChangeShapeType="1"/>
            </p:cNvSpPr>
            <p:nvPr/>
          </p:nvSpPr>
          <p:spPr bwMode="auto">
            <a:xfrm>
              <a:off x="3477" y="3426"/>
              <a:ext cx="1" cy="29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Line 79"/>
            <p:cNvSpPr>
              <a:spLocks noChangeShapeType="1"/>
            </p:cNvSpPr>
            <p:nvPr/>
          </p:nvSpPr>
          <p:spPr bwMode="auto">
            <a:xfrm>
              <a:off x="3730" y="3426"/>
              <a:ext cx="1" cy="58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Rectangle 80"/>
            <p:cNvSpPr>
              <a:spLocks noChangeArrowheads="1"/>
            </p:cNvSpPr>
            <p:nvPr/>
          </p:nvSpPr>
          <p:spPr bwMode="auto">
            <a:xfrm>
              <a:off x="3662" y="3523"/>
              <a:ext cx="136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kumimoji="1" lang="en-US" sz="1900">
                  <a:solidFill>
                    <a:srgbClr val="000000"/>
                  </a:solidFill>
                  <a:latin typeface="Arial" pitchFamily="34" charset="0"/>
                </a:rPr>
                <a:t>-5</a:t>
              </a:r>
              <a:endParaRPr kumimoji="1" lang="en-US" sz="3200">
                <a:latin typeface="Times New Roman" pitchFamily="18" charset="0"/>
              </a:endParaRPr>
            </a:p>
          </p:txBody>
        </p:sp>
        <p:sp>
          <p:nvSpPr>
            <p:cNvPr id="33" name="Line 81"/>
            <p:cNvSpPr>
              <a:spLocks noChangeShapeType="1"/>
            </p:cNvSpPr>
            <p:nvPr/>
          </p:nvSpPr>
          <p:spPr bwMode="auto">
            <a:xfrm>
              <a:off x="3974" y="3426"/>
              <a:ext cx="1" cy="29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Line 82"/>
            <p:cNvSpPr>
              <a:spLocks noChangeShapeType="1"/>
            </p:cNvSpPr>
            <p:nvPr/>
          </p:nvSpPr>
          <p:spPr bwMode="auto">
            <a:xfrm>
              <a:off x="4227" y="3426"/>
              <a:ext cx="1" cy="58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Rectangle 83"/>
            <p:cNvSpPr>
              <a:spLocks noChangeArrowheads="1"/>
            </p:cNvSpPr>
            <p:nvPr/>
          </p:nvSpPr>
          <p:spPr bwMode="auto">
            <a:xfrm>
              <a:off x="4178" y="3523"/>
              <a:ext cx="85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kumimoji="1" lang="en-US" sz="1900">
                  <a:solidFill>
                    <a:srgbClr val="000000"/>
                  </a:solidFill>
                  <a:latin typeface="Arial" pitchFamily="34" charset="0"/>
                </a:rPr>
                <a:t>0</a:t>
              </a:r>
              <a:endParaRPr kumimoji="1" lang="en-US" sz="3200">
                <a:latin typeface="Times New Roman" pitchFamily="18" charset="0"/>
              </a:endParaRPr>
            </a:p>
          </p:txBody>
        </p:sp>
        <p:sp>
          <p:nvSpPr>
            <p:cNvPr id="36" name="Line 84"/>
            <p:cNvSpPr>
              <a:spLocks noChangeShapeType="1"/>
            </p:cNvSpPr>
            <p:nvPr/>
          </p:nvSpPr>
          <p:spPr bwMode="auto">
            <a:xfrm>
              <a:off x="4480" y="3426"/>
              <a:ext cx="1" cy="29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Line 85"/>
            <p:cNvSpPr>
              <a:spLocks noChangeShapeType="1"/>
            </p:cNvSpPr>
            <p:nvPr/>
          </p:nvSpPr>
          <p:spPr bwMode="auto">
            <a:xfrm>
              <a:off x="4734" y="3426"/>
              <a:ext cx="1" cy="58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Rectangle 86"/>
            <p:cNvSpPr>
              <a:spLocks noChangeArrowheads="1"/>
            </p:cNvSpPr>
            <p:nvPr/>
          </p:nvSpPr>
          <p:spPr bwMode="auto">
            <a:xfrm>
              <a:off x="4685" y="3523"/>
              <a:ext cx="85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kumimoji="1" lang="en-US" sz="1900">
                  <a:solidFill>
                    <a:srgbClr val="000000"/>
                  </a:solidFill>
                  <a:latin typeface="Arial" pitchFamily="34" charset="0"/>
                </a:rPr>
                <a:t>5</a:t>
              </a:r>
              <a:endParaRPr kumimoji="1" lang="en-US" sz="3200">
                <a:latin typeface="Times New Roman" pitchFamily="18" charset="0"/>
              </a:endParaRPr>
            </a:p>
          </p:txBody>
        </p:sp>
        <p:sp>
          <p:nvSpPr>
            <p:cNvPr id="39" name="Line 87"/>
            <p:cNvSpPr>
              <a:spLocks noChangeShapeType="1"/>
            </p:cNvSpPr>
            <p:nvPr/>
          </p:nvSpPr>
          <p:spPr bwMode="auto">
            <a:xfrm>
              <a:off x="4977" y="3426"/>
              <a:ext cx="1" cy="29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Line 88"/>
            <p:cNvSpPr>
              <a:spLocks noChangeShapeType="1"/>
            </p:cNvSpPr>
            <p:nvPr/>
          </p:nvSpPr>
          <p:spPr bwMode="auto">
            <a:xfrm>
              <a:off x="5231" y="3426"/>
              <a:ext cx="1" cy="58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Rectangle 89"/>
            <p:cNvSpPr>
              <a:spLocks noChangeArrowheads="1"/>
            </p:cNvSpPr>
            <p:nvPr/>
          </p:nvSpPr>
          <p:spPr bwMode="auto">
            <a:xfrm>
              <a:off x="5143" y="3523"/>
              <a:ext cx="170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kumimoji="1" lang="en-US" sz="1900">
                  <a:solidFill>
                    <a:srgbClr val="000000"/>
                  </a:solidFill>
                  <a:latin typeface="Arial" pitchFamily="34" charset="0"/>
                </a:rPr>
                <a:t>10</a:t>
              </a:r>
              <a:endParaRPr kumimoji="1" lang="en-US" sz="3200">
                <a:latin typeface="Times New Roman" pitchFamily="18" charset="0"/>
              </a:endParaRPr>
            </a:p>
          </p:txBody>
        </p:sp>
        <p:sp>
          <p:nvSpPr>
            <p:cNvPr id="42" name="Rectangle 90"/>
            <p:cNvSpPr>
              <a:spLocks noChangeArrowheads="1"/>
            </p:cNvSpPr>
            <p:nvPr/>
          </p:nvSpPr>
          <p:spPr bwMode="auto">
            <a:xfrm>
              <a:off x="4149" y="3679"/>
              <a:ext cx="101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kumimoji="1" lang="en-US" sz="1900">
                  <a:solidFill>
                    <a:srgbClr val="000000"/>
                  </a:solidFill>
                  <a:latin typeface="Arial" pitchFamily="34" charset="0"/>
                </a:rPr>
                <a:t>X</a:t>
              </a:r>
              <a:endParaRPr kumimoji="1" lang="en-US" sz="3200">
                <a:latin typeface="Times New Roman" pitchFamily="18" charset="0"/>
              </a:endParaRPr>
            </a:p>
          </p:txBody>
        </p:sp>
        <p:sp>
          <p:nvSpPr>
            <p:cNvPr id="43" name="Line 91"/>
            <p:cNvSpPr>
              <a:spLocks noChangeShapeType="1"/>
            </p:cNvSpPr>
            <p:nvPr/>
          </p:nvSpPr>
          <p:spPr bwMode="auto">
            <a:xfrm flipV="1">
              <a:off x="3312" y="1728"/>
              <a:ext cx="1728" cy="1488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 Box 93"/>
            <p:cNvSpPr txBox="1">
              <a:spLocks noChangeArrowheads="1"/>
            </p:cNvSpPr>
            <p:nvPr/>
          </p:nvSpPr>
          <p:spPr bwMode="auto">
            <a:xfrm>
              <a:off x="3168" y="1152"/>
              <a:ext cx="2592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kumimoji="1" lang="en-US" sz="2200"/>
                <a:t>Estimated (least squares) line. </a:t>
              </a:r>
            </a:p>
          </p:txBody>
        </p:sp>
        <p:sp>
          <p:nvSpPr>
            <p:cNvPr id="45" name="Line 94"/>
            <p:cNvSpPr>
              <a:spLocks noChangeShapeType="1"/>
            </p:cNvSpPr>
            <p:nvPr/>
          </p:nvSpPr>
          <p:spPr bwMode="auto">
            <a:xfrm>
              <a:off x="4608" y="1392"/>
              <a:ext cx="192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 95"/>
            <p:cNvSpPr>
              <a:spLocks/>
            </p:cNvSpPr>
            <p:nvPr/>
          </p:nvSpPr>
          <p:spPr bwMode="auto">
            <a:xfrm>
              <a:off x="3262" y="1935"/>
              <a:ext cx="1774" cy="1228"/>
            </a:xfrm>
            <a:custGeom>
              <a:avLst/>
              <a:gdLst>
                <a:gd name="T0" fmla="*/ 0 w 1774"/>
                <a:gd name="T1" fmla="*/ 1228 h 1228"/>
                <a:gd name="T2" fmla="*/ 449 w 1774"/>
                <a:gd name="T3" fmla="*/ 926 h 1228"/>
                <a:gd name="T4" fmla="*/ 887 w 1774"/>
                <a:gd name="T5" fmla="*/ 614 h 1228"/>
                <a:gd name="T6" fmla="*/ 1335 w 1774"/>
                <a:gd name="T7" fmla="*/ 312 h 1228"/>
                <a:gd name="T8" fmla="*/ 1774 w 1774"/>
                <a:gd name="T9" fmla="*/ 0 h 12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74"/>
                <a:gd name="T16" fmla="*/ 0 h 1228"/>
                <a:gd name="T17" fmla="*/ 1774 w 1774"/>
                <a:gd name="T18" fmla="*/ 1228 h 12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74" h="1228">
                  <a:moveTo>
                    <a:pt x="0" y="1228"/>
                  </a:moveTo>
                  <a:lnTo>
                    <a:pt x="449" y="926"/>
                  </a:lnTo>
                  <a:lnTo>
                    <a:pt x="887" y="614"/>
                  </a:lnTo>
                  <a:lnTo>
                    <a:pt x="1335" y="312"/>
                  </a:lnTo>
                  <a:lnTo>
                    <a:pt x="1774" y="0"/>
                  </a:lnTo>
                </a:path>
              </a:pathLst>
            </a:custGeom>
            <a:noFill/>
            <a:ln w="28575">
              <a:solidFill>
                <a:srgbClr val="120C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Text Box 96"/>
            <p:cNvSpPr txBox="1">
              <a:spLocks noChangeArrowheads="1"/>
            </p:cNvSpPr>
            <p:nvPr/>
          </p:nvSpPr>
          <p:spPr bwMode="auto">
            <a:xfrm>
              <a:off x="2834" y="3936"/>
              <a:ext cx="3120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kumimoji="1" lang="en-US" sz="2000" dirty="0"/>
                <a:t>True (population) line. Unobserved</a:t>
              </a:r>
            </a:p>
          </p:txBody>
        </p:sp>
        <p:sp>
          <p:nvSpPr>
            <p:cNvPr id="48" name="Line 97"/>
            <p:cNvSpPr>
              <a:spLocks noChangeShapeType="1"/>
            </p:cNvSpPr>
            <p:nvPr/>
          </p:nvSpPr>
          <p:spPr bwMode="auto">
            <a:xfrm flipV="1">
              <a:off x="4416" y="2208"/>
              <a:ext cx="288" cy="17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9" name="Footer Placeholder 9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 </a:t>
            </a:r>
            <a:endParaRPr lang="en-US"/>
          </a:p>
        </p:txBody>
      </p:sp>
      <p:sp>
        <p:nvSpPr>
          <p:cNvPr id="100" name="Slide Number Placeholder 9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2422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Relevant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dirty="0"/>
              <a:t>Is </a:t>
            </a:r>
            <a:r>
              <a:rPr lang="en-US" dirty="0">
                <a:sym typeface="Symbol" pitchFamily="18" charset="2"/>
              </a:rPr>
              <a:t></a:t>
            </a:r>
            <a:r>
              <a:rPr lang="en-US" baseline="-25000" dirty="0">
                <a:sym typeface="Symbol" pitchFamily="18" charset="2"/>
              </a:rPr>
              <a:t>j</a:t>
            </a:r>
            <a:r>
              <a:rPr lang="en-US" dirty="0"/>
              <a:t>=0 or not? We can use a hypothesis test to answer this question. If we can’t be sure that </a:t>
            </a:r>
            <a:r>
              <a:rPr lang="en-US" dirty="0">
                <a:sym typeface="Symbol" pitchFamily="18" charset="2"/>
              </a:rPr>
              <a:t></a:t>
            </a:r>
            <a:r>
              <a:rPr lang="en-US" baseline="-25000" dirty="0">
                <a:sym typeface="Symbol" pitchFamily="18" charset="2"/>
              </a:rPr>
              <a:t>j</a:t>
            </a:r>
            <a:r>
              <a:rPr lang="en-US" dirty="0">
                <a:cs typeface="Times New Roman" pitchFamily="18" charset="0"/>
              </a:rPr>
              <a:t>≠</a:t>
            </a:r>
            <a:r>
              <a:rPr lang="en-US" dirty="0"/>
              <a:t>0 then there is no point in using </a:t>
            </a:r>
            <a:r>
              <a:rPr lang="en-US" dirty="0" err="1"/>
              <a:t>X</a:t>
            </a:r>
            <a:r>
              <a:rPr lang="en-US" baseline="-25000" dirty="0" err="1"/>
              <a:t>j</a:t>
            </a:r>
            <a:r>
              <a:rPr lang="en-US" dirty="0"/>
              <a:t> as one of our predictors</a:t>
            </a:r>
            <a:r>
              <a:rPr lang="en-US" dirty="0" smtClean="0"/>
              <a:t>.</a:t>
            </a:r>
          </a:p>
          <a:p>
            <a:pPr marL="0" indent="0">
              <a:lnSpc>
                <a:spcPct val="90000"/>
              </a:lnSpc>
              <a:buNone/>
            </a:pPr>
            <a:endParaRPr lang="en-US" dirty="0"/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dirty="0">
                <a:sym typeface="Symbol" pitchFamily="18" charset="2"/>
              </a:rPr>
              <a:t>Can we be sure that at least one of our X variables is a useful predictor i.e. is it the case that </a:t>
            </a:r>
            <a:r>
              <a:rPr kumimoji="1" lang="el-GR" dirty="0"/>
              <a:t>β</a:t>
            </a:r>
            <a:r>
              <a:rPr kumimoji="1" lang="en-US" baseline="-25000" dirty="0"/>
              <a:t>1</a:t>
            </a:r>
            <a:r>
              <a:rPr kumimoji="1" lang="en-US" dirty="0"/>
              <a:t>= </a:t>
            </a:r>
            <a:r>
              <a:rPr kumimoji="1" lang="el-GR" dirty="0"/>
              <a:t>β</a:t>
            </a:r>
            <a:r>
              <a:rPr kumimoji="1" lang="en-US" baseline="-25000" dirty="0"/>
              <a:t>2</a:t>
            </a:r>
            <a:r>
              <a:rPr kumimoji="1" lang="en-US" dirty="0"/>
              <a:t>=</a:t>
            </a:r>
            <a:r>
              <a:rPr kumimoji="1" lang="en-US" dirty="0">
                <a:sym typeface="Symbol" pitchFamily="18" charset="2"/>
              </a:rPr>
              <a:t></a:t>
            </a:r>
            <a:r>
              <a:rPr kumimoji="1" lang="en-US" dirty="0"/>
              <a:t>= </a:t>
            </a:r>
            <a:r>
              <a:rPr kumimoji="1" lang="el-GR" dirty="0"/>
              <a:t>β</a:t>
            </a:r>
            <a:r>
              <a:rPr kumimoji="1" lang="en-US" dirty="0"/>
              <a:t> </a:t>
            </a:r>
            <a:r>
              <a:rPr kumimoji="1" lang="en-US" baseline="-25000" dirty="0"/>
              <a:t>p</a:t>
            </a:r>
            <a:r>
              <a:rPr kumimoji="1" lang="en-US" dirty="0"/>
              <a:t>=0?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9331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1. Is </a:t>
            </a:r>
            <a:r>
              <a:rPr lang="en-US" dirty="0" err="1">
                <a:latin typeface="Symbol" pitchFamily="18" charset="2"/>
              </a:rPr>
              <a:t>b</a:t>
            </a:r>
            <a:r>
              <a:rPr lang="en-US" baseline="-25000" dirty="0" err="1"/>
              <a:t>j</a:t>
            </a:r>
            <a:r>
              <a:rPr lang="en-US" dirty="0"/>
              <a:t>=0 i.e. is </a:t>
            </a:r>
            <a:r>
              <a:rPr lang="en-US" dirty="0" err="1"/>
              <a:t>X</a:t>
            </a:r>
            <a:r>
              <a:rPr lang="en-US" baseline="-25000" dirty="0" err="1"/>
              <a:t>j</a:t>
            </a:r>
            <a:r>
              <a:rPr lang="en-US" dirty="0"/>
              <a:t> an important variable?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charset="2"/>
              <a:buChar char="Ø"/>
            </a:pPr>
            <a:r>
              <a:rPr lang="en-US" dirty="0"/>
              <a:t>We use a hypothesis test to answer this question</a:t>
            </a:r>
          </a:p>
          <a:p>
            <a:pPr>
              <a:buFont typeface="Wingdings" charset="2"/>
              <a:buChar char="Ø"/>
            </a:pPr>
            <a:r>
              <a:rPr lang="en-US" dirty="0"/>
              <a:t> H</a:t>
            </a:r>
            <a:r>
              <a:rPr lang="en-US" baseline="-25000" dirty="0"/>
              <a:t>0</a:t>
            </a:r>
            <a:r>
              <a:rPr lang="en-US" dirty="0"/>
              <a:t>:  </a:t>
            </a:r>
            <a:r>
              <a:rPr lang="en-US" dirty="0" err="1">
                <a:latin typeface="Symbol" pitchFamily="18" charset="2"/>
              </a:rPr>
              <a:t>b</a:t>
            </a:r>
            <a:r>
              <a:rPr lang="en-US" baseline="-25000" dirty="0" err="1"/>
              <a:t>j</a:t>
            </a:r>
            <a:r>
              <a:rPr lang="en-US" dirty="0"/>
              <a:t>=0     </a:t>
            </a:r>
            <a:r>
              <a:rPr lang="en-US" dirty="0" err="1"/>
              <a:t>vs</a:t>
            </a:r>
            <a:r>
              <a:rPr lang="en-US" dirty="0"/>
              <a:t>    H</a:t>
            </a:r>
            <a:r>
              <a:rPr lang="en-US" baseline="-25000" dirty="0"/>
              <a:t>a</a:t>
            </a:r>
            <a:r>
              <a:rPr lang="en-US" dirty="0"/>
              <a:t>:  </a:t>
            </a:r>
            <a:r>
              <a:rPr lang="en-US" dirty="0">
                <a:latin typeface="Symbol" pitchFamily="18" charset="2"/>
              </a:rPr>
              <a:t>b</a:t>
            </a:r>
            <a:r>
              <a:rPr lang="en-US" baseline="-25000" dirty="0"/>
              <a:t>j</a:t>
            </a:r>
            <a:r>
              <a:rPr lang="en-US" dirty="0">
                <a:sym typeface="Symbol" pitchFamily="18" charset="2"/>
              </a:rPr>
              <a:t></a:t>
            </a:r>
            <a:r>
              <a:rPr lang="en-US" dirty="0"/>
              <a:t>0</a:t>
            </a:r>
          </a:p>
          <a:p>
            <a:pPr>
              <a:buFont typeface="Wingdings" charset="2"/>
              <a:buChar char="Ø"/>
            </a:pPr>
            <a:r>
              <a:rPr lang="en-US" dirty="0"/>
              <a:t>Calculate</a:t>
            </a:r>
          </a:p>
          <a:p>
            <a:pPr>
              <a:buFont typeface="Wingdings" charset="2"/>
              <a:buChar char="Ø"/>
            </a:pPr>
            <a:endParaRPr lang="en-US" dirty="0"/>
          </a:p>
          <a:p>
            <a:pPr>
              <a:buFont typeface="Wingdings" charset="2"/>
              <a:buChar char="Ø"/>
            </a:pPr>
            <a:endParaRPr lang="en-US" dirty="0" smtClean="0"/>
          </a:p>
          <a:p>
            <a:pPr>
              <a:buFont typeface="Wingdings" charset="2"/>
              <a:buChar char="Ø"/>
            </a:pPr>
            <a:r>
              <a:rPr lang="en-US" dirty="0" smtClean="0"/>
              <a:t>If </a:t>
            </a:r>
            <a:r>
              <a:rPr lang="en-US" dirty="0"/>
              <a:t>t is large (equivalently p-value is small) we can be sure that </a:t>
            </a:r>
            <a:r>
              <a:rPr lang="en-US" dirty="0">
                <a:latin typeface="Symbol" pitchFamily="18" charset="2"/>
              </a:rPr>
              <a:t>b</a:t>
            </a:r>
            <a:r>
              <a:rPr lang="en-US" baseline="-25000" dirty="0"/>
              <a:t>j</a:t>
            </a:r>
            <a:r>
              <a:rPr lang="en-US" dirty="0">
                <a:sym typeface="Symbol" pitchFamily="18" charset="2"/>
              </a:rPr>
              <a:t></a:t>
            </a:r>
            <a:r>
              <a:rPr lang="en-US" dirty="0"/>
              <a:t>0 and that there is a relationship</a:t>
            </a:r>
          </a:p>
          <a:p>
            <a:pPr>
              <a:buFont typeface="Wingdings" charset="2"/>
              <a:buChar char="Ø"/>
            </a:pPr>
            <a:endParaRPr lang="en-US" dirty="0"/>
          </a:p>
          <a:p>
            <a:endParaRPr lang="en-US" dirty="0"/>
          </a:p>
        </p:txBody>
      </p:sp>
      <p:graphicFrame>
        <p:nvGraphicFramePr>
          <p:cNvPr id="4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6501422"/>
              </p:ext>
            </p:extLst>
          </p:nvPr>
        </p:nvGraphicFramePr>
        <p:xfrm>
          <a:off x="2297294" y="2656920"/>
          <a:ext cx="1447800" cy="798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10" name="Equation" r:id="rId4" imgW="876300" imgH="482600" progId="Equation.3">
                  <p:embed/>
                </p:oleObj>
              </mc:Choice>
              <mc:Fallback>
                <p:oleObj name="Equation" r:id="rId4" imgW="876300" imgH="482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97294" y="2656920"/>
                        <a:ext cx="1447800" cy="798513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254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4735694" y="2580720"/>
            <a:ext cx="4267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en-US" sz="2200" dirty="0"/>
              <a:t>Number of standard deviations      	</a:t>
            </a:r>
            <a:r>
              <a:rPr kumimoji="1" lang="en-US" sz="2200" dirty="0" smtClean="0"/>
              <a:t>away </a:t>
            </a:r>
            <a:r>
              <a:rPr kumimoji="1" lang="en-US" sz="2200" dirty="0" smtClean="0"/>
              <a:t>from </a:t>
            </a:r>
            <a:r>
              <a:rPr kumimoji="1" lang="en-US" sz="2200" dirty="0"/>
              <a:t>zero.</a:t>
            </a:r>
            <a:endParaRPr kumimoji="1" lang="en-US" sz="2200" dirty="0">
              <a:latin typeface="Times New Roman" pitchFamily="18" charset="0"/>
            </a:endParaRPr>
          </a:p>
        </p:txBody>
      </p:sp>
      <p:sp>
        <p:nvSpPr>
          <p:cNvPr id="6" name="Line 12"/>
          <p:cNvSpPr>
            <a:spLocks noChangeShapeType="1"/>
          </p:cNvSpPr>
          <p:nvPr/>
        </p:nvSpPr>
        <p:spPr bwMode="auto">
          <a:xfrm flipH="1">
            <a:off x="4202294" y="303792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7" name="Picture 1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6694" y="4647775"/>
            <a:ext cx="5867400" cy="9112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6218163" y="6215760"/>
            <a:ext cx="11430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kumimoji="1" lang="en-US" sz="2400">
                <a:latin typeface="Times New Roman" pitchFamily="18" charset="0"/>
              </a:rPr>
              <a:t>P-value</a:t>
            </a:r>
          </a:p>
        </p:txBody>
      </p:sp>
      <p:sp>
        <p:nvSpPr>
          <p:cNvPr id="9" name="Line 4"/>
          <p:cNvSpPr>
            <a:spLocks noChangeShapeType="1"/>
          </p:cNvSpPr>
          <p:nvPr/>
        </p:nvSpPr>
        <p:spPr bwMode="auto">
          <a:xfrm flipV="1">
            <a:off x="3398763" y="5529960"/>
            <a:ext cx="304800" cy="4572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 flipV="1">
            <a:off x="4389363" y="5529960"/>
            <a:ext cx="304800" cy="4572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884163" y="6368160"/>
            <a:ext cx="2819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kumimoji="1" lang="en-US" sz="2400">
                <a:latin typeface="Times New Roman" pitchFamily="18" charset="0"/>
              </a:rPr>
              <a:t>is 17.67 SE’s from 0</a:t>
            </a:r>
          </a:p>
        </p:txBody>
      </p:sp>
      <p:sp>
        <p:nvSpPr>
          <p:cNvPr id="12" name="Line 15"/>
          <p:cNvSpPr>
            <a:spLocks noChangeShapeType="1"/>
          </p:cNvSpPr>
          <p:nvPr/>
        </p:nvSpPr>
        <p:spPr bwMode="auto">
          <a:xfrm flipV="1">
            <a:off x="6370563" y="5529960"/>
            <a:ext cx="457200" cy="762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" name="Freeform 17"/>
          <p:cNvSpPr>
            <a:spLocks/>
          </p:cNvSpPr>
          <p:nvPr/>
        </p:nvSpPr>
        <p:spPr bwMode="auto">
          <a:xfrm>
            <a:off x="3474963" y="5654732"/>
            <a:ext cx="2179249" cy="1069028"/>
          </a:xfrm>
          <a:custGeom>
            <a:avLst/>
            <a:gdLst>
              <a:gd name="T0" fmla="*/ 0 w 1440"/>
              <a:gd name="T1" fmla="*/ 1219200 h 800"/>
              <a:gd name="T2" fmla="*/ 1905000 w 1440"/>
              <a:gd name="T3" fmla="*/ 1066800 h 800"/>
              <a:gd name="T4" fmla="*/ 2286000 w 1440"/>
              <a:gd name="T5" fmla="*/ 0 h 800"/>
              <a:gd name="T6" fmla="*/ 0 60000 65536"/>
              <a:gd name="T7" fmla="*/ 0 60000 65536"/>
              <a:gd name="T8" fmla="*/ 0 60000 65536"/>
              <a:gd name="T9" fmla="*/ 0 w 1440"/>
              <a:gd name="T10" fmla="*/ 0 h 800"/>
              <a:gd name="T11" fmla="*/ 1440 w 1440"/>
              <a:gd name="T12" fmla="*/ 800 h 8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0" h="800">
                <a:moveTo>
                  <a:pt x="0" y="768"/>
                </a:moveTo>
                <a:cubicBezTo>
                  <a:pt x="480" y="784"/>
                  <a:pt x="960" y="800"/>
                  <a:pt x="1200" y="672"/>
                </a:cubicBezTo>
                <a:cubicBezTo>
                  <a:pt x="1440" y="544"/>
                  <a:pt x="1440" y="272"/>
                  <a:pt x="144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14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5872205"/>
              </p:ext>
            </p:extLst>
          </p:nvPr>
        </p:nvGraphicFramePr>
        <p:xfrm>
          <a:off x="3255888" y="6007798"/>
          <a:ext cx="306388" cy="414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11" name="Equation" r:id="rId7" imgW="177646" imgH="241091" progId="Equation.3">
                  <p:embed/>
                </p:oleObj>
              </mc:Choice>
              <mc:Fallback>
                <p:oleObj name="Equation" r:id="rId7" imgW="177646" imgH="24109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5888" y="6007798"/>
                        <a:ext cx="306388" cy="414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54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9633740"/>
              </p:ext>
            </p:extLst>
          </p:nvPr>
        </p:nvGraphicFramePr>
        <p:xfrm>
          <a:off x="3909938" y="5998273"/>
          <a:ext cx="936625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12" name="Equation" r:id="rId9" imgW="469696" imgH="241195" progId="Equation.3">
                  <p:embed/>
                </p:oleObj>
              </mc:Choice>
              <mc:Fallback>
                <p:oleObj name="Equation" r:id="rId9" imgW="469696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09938" y="5998273"/>
                        <a:ext cx="936625" cy="479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54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9710966"/>
              </p:ext>
            </p:extLst>
          </p:nvPr>
        </p:nvGraphicFramePr>
        <p:xfrm>
          <a:off x="579363" y="6368160"/>
          <a:ext cx="306388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13" name="Equation" r:id="rId11" imgW="177646" imgH="241091" progId="Equation.3">
                  <p:embed/>
                </p:oleObj>
              </mc:Choice>
              <mc:Fallback>
                <p:oleObj name="Equation" r:id="rId11" imgW="177646" imgH="24109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363" y="6368160"/>
                        <a:ext cx="306388" cy="414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54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 </a:t>
            </a: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4684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Testing Individual Variables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4400" y="4141788"/>
            <a:ext cx="4806950" cy="792162"/>
          </a:xfrm>
          <a:solidFill>
            <a:srgbClr val="FFFFFF"/>
          </a:solidFill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64413" y="1447800"/>
            <a:ext cx="7893787" cy="1142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kumimoji="1" lang="en-US" sz="3200" baseline="-25000" dirty="0">
                <a:latin typeface="Times New Roman" pitchFamily="18" charset="0"/>
              </a:rPr>
              <a:t>Is there a (statistically detectable) linear relationship between Newspapers and Sales after all the other variables have been accounted for?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6477000" y="3657600"/>
            <a:ext cx="220980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200" dirty="0"/>
              <a:t>No:  big p-value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81000" y="5334000"/>
            <a:ext cx="79248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kumimoji="1" lang="en-US" sz="2400" dirty="0">
                <a:latin typeface="Times New Roman" pitchFamily="18" charset="0"/>
              </a:rPr>
              <a:t>Almost all the explaining that Newspapers could do in simple regression has already been done by TV and Radio in multiple regression! </a:t>
            </a: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6324600" y="4419600"/>
            <a:ext cx="2819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200" dirty="0"/>
              <a:t>Small p-value in simple regression</a:t>
            </a:r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000" y="2667000"/>
            <a:ext cx="5638800" cy="1284288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10" name="Line 9"/>
          <p:cNvSpPr>
            <a:spLocks noChangeShapeType="1"/>
          </p:cNvSpPr>
          <p:nvPr/>
        </p:nvSpPr>
        <p:spPr bwMode="auto">
          <a:xfrm flipH="1" flipV="1">
            <a:off x="6019800" y="3810000"/>
            <a:ext cx="457200" cy="762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1" name="Line 10"/>
          <p:cNvSpPr>
            <a:spLocks noChangeShapeType="1"/>
          </p:cNvSpPr>
          <p:nvPr/>
        </p:nvSpPr>
        <p:spPr bwMode="auto">
          <a:xfrm flipH="1">
            <a:off x="5791200" y="48006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 </a:t>
            </a:r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1815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2. </a:t>
            </a:r>
            <a:r>
              <a:rPr lang="en-US" dirty="0"/>
              <a:t>Is the whole regression explaining anything at all?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647581"/>
          </a:xfrm>
        </p:spPr>
        <p:txBody>
          <a:bodyPr/>
          <a:lstStyle/>
          <a:p>
            <a:pPr>
              <a:buFont typeface="Wingdings" charset="2"/>
              <a:buChar char="Ø"/>
            </a:pPr>
            <a:r>
              <a:rPr lang="en-US" dirty="0" smtClean="0"/>
              <a:t>Test for: </a:t>
            </a:r>
            <a:endParaRPr lang="en-US" dirty="0"/>
          </a:p>
          <a:p>
            <a:endParaRPr lang="en-US" dirty="0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914400" y="2003425"/>
            <a:ext cx="7696200" cy="102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en-US" sz="2200" dirty="0"/>
              <a:t> H</a:t>
            </a:r>
            <a:r>
              <a:rPr lang="en-US" sz="2200" baseline="-25000" dirty="0"/>
              <a:t>0</a:t>
            </a:r>
            <a:r>
              <a:rPr lang="en-US" sz="2200" dirty="0"/>
              <a:t>:  all slopes = 0      	</a:t>
            </a:r>
            <a:r>
              <a:rPr kumimoji="1" lang="en-US" sz="2400" dirty="0">
                <a:latin typeface="Times New Roman" pitchFamily="18" charset="0"/>
              </a:rPr>
              <a:t>(</a:t>
            </a:r>
            <a:r>
              <a:rPr kumimoji="1" lang="en-US" sz="2400" dirty="0">
                <a:latin typeface="Symbol" pitchFamily="18" charset="2"/>
              </a:rPr>
              <a:t>b</a:t>
            </a:r>
            <a:r>
              <a:rPr kumimoji="1" lang="en-US" sz="2400" baseline="-25000" dirty="0">
                <a:latin typeface="Times New Roman" pitchFamily="18" charset="0"/>
              </a:rPr>
              <a:t>1</a:t>
            </a:r>
            <a:r>
              <a:rPr kumimoji="1" lang="en-US" sz="2400" dirty="0">
                <a:latin typeface="Times New Roman" pitchFamily="18" charset="0"/>
              </a:rPr>
              <a:t>=</a:t>
            </a:r>
            <a:r>
              <a:rPr kumimoji="1" lang="en-US" sz="2400" dirty="0">
                <a:latin typeface="Symbol" pitchFamily="18" charset="2"/>
              </a:rPr>
              <a:t>b</a:t>
            </a:r>
            <a:r>
              <a:rPr kumimoji="1" lang="en-US" sz="2400" baseline="-25000" dirty="0">
                <a:latin typeface="Times New Roman" pitchFamily="18" charset="0"/>
              </a:rPr>
              <a:t>2</a:t>
            </a:r>
            <a:r>
              <a:rPr kumimoji="1" lang="en-US" sz="2400" dirty="0">
                <a:latin typeface="Times New Roman" pitchFamily="18" charset="0"/>
              </a:rPr>
              <a:t>=</a:t>
            </a:r>
            <a:r>
              <a:rPr kumimoji="1" lang="en-US" sz="2400" dirty="0">
                <a:latin typeface="Times New Roman" pitchFamily="18" charset="0"/>
                <a:sym typeface="Symbol" pitchFamily="18" charset="2"/>
              </a:rPr>
              <a:t></a:t>
            </a:r>
            <a:r>
              <a:rPr kumimoji="1" lang="en-US" sz="2400" dirty="0">
                <a:latin typeface="Times New Roman" pitchFamily="18" charset="0"/>
              </a:rPr>
              <a:t>=</a:t>
            </a:r>
            <a:r>
              <a:rPr kumimoji="1" lang="en-US" sz="2400" dirty="0" err="1">
                <a:latin typeface="Symbol" pitchFamily="18" charset="2"/>
              </a:rPr>
              <a:t>b</a:t>
            </a:r>
            <a:r>
              <a:rPr kumimoji="1" lang="en-US" sz="2400" baseline="-25000" dirty="0" err="1">
                <a:latin typeface="Times New Roman" pitchFamily="18" charset="0"/>
              </a:rPr>
              <a:t>p</a:t>
            </a:r>
            <a:r>
              <a:rPr kumimoji="1" lang="en-US" sz="2400" dirty="0">
                <a:latin typeface="Times New Roman" pitchFamily="18" charset="0"/>
              </a:rPr>
              <a:t>=0),</a:t>
            </a:r>
            <a:r>
              <a:rPr kumimoji="1" lang="en-US" sz="2800" dirty="0">
                <a:latin typeface="Times New Roman" pitchFamily="18" charset="0"/>
              </a:rPr>
              <a:t> </a:t>
            </a:r>
            <a:endParaRPr lang="en-US" sz="2000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000" dirty="0"/>
              <a:t> </a:t>
            </a:r>
            <a:r>
              <a:rPr lang="en-US" sz="2200" dirty="0"/>
              <a:t>H</a:t>
            </a:r>
            <a:r>
              <a:rPr lang="en-US" sz="2200" baseline="-25000" dirty="0"/>
              <a:t>a</a:t>
            </a:r>
            <a:r>
              <a:rPr lang="en-US" sz="2200" dirty="0"/>
              <a:t>:  at least one slope </a:t>
            </a:r>
            <a:r>
              <a:rPr lang="en-US" sz="2200" dirty="0">
                <a:sym typeface="Symbol" pitchFamily="18" charset="2"/>
              </a:rPr>
              <a:t> </a:t>
            </a:r>
            <a:r>
              <a:rPr lang="en-US" sz="2200" dirty="0"/>
              <a:t>0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533400" y="4410384"/>
            <a:ext cx="7924800" cy="1516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kumimoji="1" lang="en-US" sz="2400" dirty="0">
                <a:latin typeface="Times New Roman" pitchFamily="18" charset="0"/>
              </a:rPr>
              <a:t>Answer comes from the F test in the ANOVA (</a:t>
            </a:r>
            <a:r>
              <a:rPr kumimoji="1" lang="en-US" sz="2400" dirty="0" err="1">
                <a:latin typeface="Times New Roman" pitchFamily="18" charset="0"/>
              </a:rPr>
              <a:t>ANalysis</a:t>
            </a:r>
            <a:r>
              <a:rPr kumimoji="1" lang="en-US" sz="2400" dirty="0">
                <a:latin typeface="Times New Roman" pitchFamily="18" charset="0"/>
              </a:rPr>
              <a:t> Of </a:t>
            </a:r>
            <a:r>
              <a:rPr kumimoji="1" lang="en-US" sz="2400" dirty="0" err="1">
                <a:latin typeface="Times New Roman" pitchFamily="18" charset="0"/>
              </a:rPr>
              <a:t>VAriance</a:t>
            </a:r>
            <a:r>
              <a:rPr kumimoji="1" lang="en-US" sz="2400" dirty="0">
                <a:latin typeface="Times New Roman" pitchFamily="18" charset="0"/>
              </a:rPr>
              <a:t>) table.</a:t>
            </a:r>
          </a:p>
          <a:p>
            <a:r>
              <a:rPr kumimoji="1" lang="en-US" sz="2400" dirty="0">
                <a:latin typeface="Times New Roman" pitchFamily="18" charset="0"/>
              </a:rPr>
              <a:t>The ANOVA table has many pieces of information. What we care about is the F Ratio and the corresponding p-value.</a:t>
            </a:r>
          </a:p>
          <a:p>
            <a:endParaRPr kumimoji="1" lang="en-US" sz="2400" dirty="0">
              <a:latin typeface="Times New Roman" pitchFamily="18" charset="0"/>
            </a:endParaRPr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267385"/>
            <a:ext cx="7924800" cy="10080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 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0880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charset="2"/>
              <a:buChar char="Ø"/>
            </a:pPr>
            <a:r>
              <a:rPr lang="en-US" dirty="0" smtClean="0"/>
              <a:t>The Linear Regression Model</a:t>
            </a:r>
          </a:p>
          <a:p>
            <a:pPr lvl="1">
              <a:buFont typeface="Wingdings" charset="2"/>
              <a:buChar char="Ø"/>
            </a:pPr>
            <a:r>
              <a:rPr lang="en-US" dirty="0" smtClean="0"/>
              <a:t>Least Squares Fit</a:t>
            </a:r>
          </a:p>
          <a:p>
            <a:pPr lvl="1">
              <a:buFont typeface="Wingdings" charset="2"/>
              <a:buChar char="Ø"/>
            </a:pPr>
            <a:r>
              <a:rPr lang="en-US" dirty="0" smtClean="0"/>
              <a:t>Measures of Fit</a:t>
            </a:r>
          </a:p>
          <a:p>
            <a:pPr lvl="1">
              <a:buFont typeface="Wingdings" charset="2"/>
              <a:buChar char="Ø"/>
            </a:pPr>
            <a:r>
              <a:rPr lang="en-US" dirty="0" smtClean="0"/>
              <a:t>Inference in Regression</a:t>
            </a:r>
          </a:p>
          <a:p>
            <a:pPr>
              <a:buFont typeface="Wingdings" charset="2"/>
              <a:buChar char="Ø"/>
            </a:pPr>
            <a:r>
              <a:rPr lang="en-US" dirty="0" smtClean="0">
                <a:solidFill>
                  <a:schemeClr val="tx2"/>
                </a:solidFill>
              </a:rPr>
              <a:t>Other Considerations in Regression Model</a:t>
            </a:r>
          </a:p>
          <a:p>
            <a:pPr lvl="1">
              <a:buFont typeface="Wingdings" charset="2"/>
              <a:buChar char="Ø"/>
            </a:pPr>
            <a:r>
              <a:rPr lang="en-US" dirty="0" smtClean="0">
                <a:solidFill>
                  <a:schemeClr val="tx2"/>
                </a:solidFill>
              </a:rPr>
              <a:t>Qualitative Predictors</a:t>
            </a:r>
          </a:p>
          <a:p>
            <a:pPr lvl="1">
              <a:buFont typeface="Wingdings" charset="2"/>
              <a:buChar char="Ø"/>
            </a:pPr>
            <a:r>
              <a:rPr lang="en-US" dirty="0" smtClean="0">
                <a:solidFill>
                  <a:schemeClr val="tx2"/>
                </a:solidFill>
              </a:rPr>
              <a:t>Interaction Terms</a:t>
            </a:r>
          </a:p>
          <a:p>
            <a:pPr>
              <a:buFont typeface="Wingdings" charset="2"/>
              <a:buChar char="Ø"/>
            </a:pPr>
            <a:r>
              <a:rPr lang="en-US" dirty="0" smtClean="0"/>
              <a:t>Potential Fit Problems</a:t>
            </a:r>
          </a:p>
          <a:p>
            <a:pPr>
              <a:buFont typeface="Wingdings" charset="2"/>
              <a:buChar char="Ø"/>
            </a:pPr>
            <a:r>
              <a:rPr lang="en-US" dirty="0" smtClean="0"/>
              <a:t>Linear vs. KNN Regression</a:t>
            </a: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5467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Qualitative Predictors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charset="2"/>
              <a:buChar char="Ø"/>
            </a:pPr>
            <a:r>
              <a:rPr lang="en-US" dirty="0"/>
              <a:t>How do you stick “men” and “women” (category listings) into a regression equation</a:t>
            </a:r>
            <a:r>
              <a:rPr lang="en-US" dirty="0" smtClean="0"/>
              <a:t>?</a:t>
            </a:r>
          </a:p>
          <a:p>
            <a:pPr>
              <a:buFont typeface="Wingdings" charset="2"/>
              <a:buChar char="Ø"/>
            </a:pPr>
            <a:endParaRPr lang="en-US" dirty="0"/>
          </a:p>
          <a:p>
            <a:pPr>
              <a:buFont typeface="Wingdings" charset="2"/>
              <a:buChar char="Ø"/>
            </a:pPr>
            <a:r>
              <a:rPr lang="en-US" dirty="0"/>
              <a:t>Code them as indicator variables (dummy variables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Wingdings" charset="2"/>
              <a:buChar char="Ø"/>
            </a:pPr>
            <a:r>
              <a:rPr lang="en-US" dirty="0"/>
              <a:t>For example we can “code” Males=0 and Females= 1.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1990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Interpretation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charset="2"/>
              <a:buChar char="Ø"/>
            </a:pPr>
            <a:r>
              <a:rPr lang="en-US" dirty="0"/>
              <a:t>Suppose we want to include income and gender. </a:t>
            </a:r>
          </a:p>
          <a:p>
            <a:pPr>
              <a:buFont typeface="Wingdings" charset="2"/>
              <a:buChar char="Ø"/>
            </a:pPr>
            <a:r>
              <a:rPr lang="en-US" dirty="0"/>
              <a:t>Two genders (male and female). Let                                  </a:t>
            </a:r>
          </a:p>
          <a:p>
            <a:pPr>
              <a:buFont typeface="Wingdings" charset="2"/>
              <a:buChar char="Ø"/>
            </a:pPr>
            <a:endParaRPr lang="en-US" dirty="0"/>
          </a:p>
          <a:p>
            <a:pPr>
              <a:buFont typeface="Wingdings" charset="2"/>
              <a:buChar char="Ø"/>
            </a:pPr>
            <a:endParaRPr lang="en-US" dirty="0"/>
          </a:p>
          <a:p>
            <a:pPr>
              <a:buFont typeface="Wingdings" charset="2"/>
              <a:buChar char="Ø"/>
            </a:pPr>
            <a:r>
              <a:rPr lang="en-US" dirty="0"/>
              <a:t>then the regression equation is</a:t>
            </a:r>
          </a:p>
          <a:p>
            <a:pPr>
              <a:buFont typeface="Wingdings" charset="2"/>
              <a:buChar char="Ø"/>
            </a:pPr>
            <a:endParaRPr lang="en-US" dirty="0"/>
          </a:p>
          <a:p>
            <a:pPr>
              <a:buFont typeface="Wingdings" charset="2"/>
              <a:buChar char="Ø"/>
            </a:pPr>
            <a:endParaRPr lang="en-US" dirty="0"/>
          </a:p>
          <a:p>
            <a:pPr>
              <a:buFont typeface="Wingdings" charset="2"/>
              <a:buChar char="Ø"/>
            </a:pPr>
            <a:r>
              <a:rPr lang="en-US" dirty="0">
                <a:sym typeface="Symbol" pitchFamily="18" charset="2"/>
              </a:rPr>
              <a:t></a:t>
            </a:r>
            <a:r>
              <a:rPr lang="en-US" baseline="-25000" dirty="0">
                <a:sym typeface="Symbol" pitchFamily="18" charset="2"/>
              </a:rPr>
              <a:t>2</a:t>
            </a:r>
            <a:r>
              <a:rPr lang="en-US" dirty="0"/>
              <a:t> is the average extra balance each month that females have for given income level. Males are the “baseline”.</a:t>
            </a:r>
          </a:p>
          <a:p>
            <a:pPr>
              <a:buFont typeface="Wingdings" charset="2"/>
              <a:buChar char="Ø"/>
            </a:pPr>
            <a:endParaRPr lang="en-US" dirty="0"/>
          </a:p>
          <a:p>
            <a:pPr>
              <a:buFont typeface="Wingdings" charset="2"/>
              <a:buChar char="Ø"/>
            </a:pPr>
            <a:endParaRPr lang="en-US" dirty="0"/>
          </a:p>
          <a:p>
            <a:endParaRPr lang="en-US" dirty="0"/>
          </a:p>
        </p:txBody>
      </p:sp>
      <p:graphicFrame>
        <p:nvGraphicFramePr>
          <p:cNvPr id="4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6422023"/>
              </p:ext>
            </p:extLst>
          </p:nvPr>
        </p:nvGraphicFramePr>
        <p:xfrm>
          <a:off x="2827338" y="2667000"/>
          <a:ext cx="2700337" cy="735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04" name="Equation" r:id="rId4" imgW="1828800" imgH="495300" progId="Equation.3">
                  <p:embed/>
                </p:oleObj>
              </mc:Choice>
              <mc:Fallback>
                <p:oleObj name="Equation" r:id="rId4" imgW="1828800" imgH="495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27338" y="2667000"/>
                        <a:ext cx="2700337" cy="735013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254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7435868"/>
              </p:ext>
            </p:extLst>
          </p:nvPr>
        </p:nvGraphicFramePr>
        <p:xfrm>
          <a:off x="1009650" y="3787775"/>
          <a:ext cx="7475538" cy="960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05" name="Equation" r:id="rId6" imgW="4445000" imgH="571500" progId="Equation.3">
                  <p:embed/>
                </p:oleObj>
              </mc:Choice>
              <mc:Fallback>
                <p:oleObj name="Equation" r:id="rId6" imgW="4445000" imgH="571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9650" y="3787775"/>
                        <a:ext cx="7475538" cy="960438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254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289" y="5462640"/>
            <a:ext cx="7543800" cy="1295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 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1622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Coding Schemes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charset="2"/>
              <a:buChar char="Ø"/>
            </a:pPr>
            <a:r>
              <a:rPr lang="en-US" dirty="0" smtClean="0"/>
              <a:t>There </a:t>
            </a:r>
            <a:r>
              <a:rPr lang="en-US" dirty="0"/>
              <a:t>are different ways to code categorical variables.</a:t>
            </a:r>
          </a:p>
          <a:p>
            <a:pPr>
              <a:buFont typeface="Wingdings" charset="2"/>
              <a:buChar char="Ø"/>
            </a:pPr>
            <a:r>
              <a:rPr lang="en-US" dirty="0"/>
              <a:t>Two genders (male and female). Let                                  </a:t>
            </a:r>
          </a:p>
          <a:p>
            <a:pPr>
              <a:buFont typeface="Wingdings" charset="2"/>
              <a:buChar char="Ø"/>
            </a:pPr>
            <a:endParaRPr lang="en-US" dirty="0"/>
          </a:p>
          <a:p>
            <a:pPr>
              <a:buFont typeface="Wingdings" charset="2"/>
              <a:buChar char="Ø"/>
            </a:pPr>
            <a:endParaRPr lang="en-US" dirty="0"/>
          </a:p>
          <a:p>
            <a:pPr>
              <a:buFont typeface="Wingdings" charset="2"/>
              <a:buChar char="Ø"/>
            </a:pPr>
            <a:r>
              <a:rPr lang="en-US" dirty="0"/>
              <a:t>then the regression equation is</a:t>
            </a:r>
          </a:p>
          <a:p>
            <a:pPr>
              <a:buFont typeface="Wingdings" charset="2"/>
              <a:buChar char="Ø"/>
            </a:pPr>
            <a:endParaRPr lang="en-US" dirty="0"/>
          </a:p>
          <a:p>
            <a:pPr>
              <a:buFont typeface="Wingdings" charset="2"/>
              <a:buChar char="Ø"/>
            </a:pPr>
            <a:endParaRPr lang="en-US" dirty="0"/>
          </a:p>
          <a:p>
            <a:pPr>
              <a:buFont typeface="Wingdings" charset="2"/>
              <a:buChar char="Ø"/>
            </a:pPr>
            <a:endParaRPr lang="en-US" dirty="0"/>
          </a:p>
          <a:p>
            <a:pPr>
              <a:buFont typeface="Wingdings" charset="2"/>
              <a:buChar char="Ø"/>
            </a:pPr>
            <a:r>
              <a:rPr lang="en-US" dirty="0">
                <a:sym typeface="Symbol" pitchFamily="18" charset="2"/>
              </a:rPr>
              <a:t></a:t>
            </a:r>
            <a:r>
              <a:rPr lang="en-US" baseline="-25000" dirty="0">
                <a:sym typeface="Symbol" pitchFamily="18" charset="2"/>
              </a:rPr>
              <a:t>2</a:t>
            </a:r>
            <a:r>
              <a:rPr lang="en-US" dirty="0"/>
              <a:t> is the average amount that females are above the average, for any given income level. </a:t>
            </a:r>
            <a:r>
              <a:rPr lang="en-US" dirty="0">
                <a:sym typeface="Symbol" pitchFamily="18" charset="2"/>
              </a:rPr>
              <a:t></a:t>
            </a:r>
            <a:r>
              <a:rPr lang="en-US" baseline="-25000" dirty="0">
                <a:sym typeface="Symbol" pitchFamily="18" charset="2"/>
              </a:rPr>
              <a:t>2</a:t>
            </a:r>
            <a:r>
              <a:rPr lang="en-US" dirty="0"/>
              <a:t> is also the average amount that males are below the average, for any given income level. </a:t>
            </a:r>
          </a:p>
          <a:p>
            <a:endParaRPr lang="en-US" dirty="0"/>
          </a:p>
        </p:txBody>
      </p:sp>
      <p:graphicFrame>
        <p:nvGraphicFramePr>
          <p:cNvPr id="4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3320694"/>
              </p:ext>
            </p:extLst>
          </p:nvPr>
        </p:nvGraphicFramePr>
        <p:xfrm>
          <a:off x="2917825" y="2511425"/>
          <a:ext cx="2700338" cy="735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28" name="Equation" r:id="rId4" imgW="1828800" imgH="495300" progId="Equation.3">
                  <p:embed/>
                </p:oleObj>
              </mc:Choice>
              <mc:Fallback>
                <p:oleObj name="Equation" r:id="rId4" imgW="1828800" imgH="495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7825" y="2511425"/>
                        <a:ext cx="2700338" cy="735013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254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2021717"/>
              </p:ext>
            </p:extLst>
          </p:nvPr>
        </p:nvGraphicFramePr>
        <p:xfrm>
          <a:off x="630238" y="3683000"/>
          <a:ext cx="7731125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29" name="Equation" r:id="rId6" imgW="4457700" imgH="571500" progId="Equation.3">
                  <p:embed/>
                </p:oleObj>
              </mc:Choice>
              <mc:Fallback>
                <p:oleObj name="Equation" r:id="rId6" imgW="4457700" imgH="571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238" y="3683000"/>
                        <a:ext cx="7731125" cy="9906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254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0544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Issues Discussed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charset="2"/>
              <a:buChar char="Ø"/>
            </a:pPr>
            <a:r>
              <a:rPr lang="en-US" dirty="0"/>
              <a:t>Interaction </a:t>
            </a:r>
            <a:r>
              <a:rPr lang="en-US" dirty="0" smtClean="0"/>
              <a:t>terms</a:t>
            </a:r>
          </a:p>
          <a:p>
            <a:pPr>
              <a:buFont typeface="Wingdings" charset="2"/>
              <a:buChar char="Ø"/>
            </a:pPr>
            <a:endParaRPr lang="en-US" dirty="0"/>
          </a:p>
          <a:p>
            <a:pPr>
              <a:buFont typeface="Wingdings" charset="2"/>
              <a:buChar char="Ø"/>
            </a:pPr>
            <a:r>
              <a:rPr lang="en-US" dirty="0"/>
              <a:t>Non-linear </a:t>
            </a:r>
            <a:r>
              <a:rPr lang="en-US" dirty="0" smtClean="0"/>
              <a:t>effects</a:t>
            </a:r>
          </a:p>
          <a:p>
            <a:pPr>
              <a:buFont typeface="Wingdings" charset="2"/>
              <a:buChar char="Ø"/>
            </a:pPr>
            <a:endParaRPr lang="en-US" dirty="0"/>
          </a:p>
          <a:p>
            <a:pPr>
              <a:buFont typeface="Wingdings" charset="2"/>
              <a:buChar char="Ø"/>
            </a:pPr>
            <a:r>
              <a:rPr lang="en-US" dirty="0" err="1" smtClean="0"/>
              <a:t>Multicollinearity</a:t>
            </a:r>
            <a:endParaRPr lang="en-US" dirty="0" smtClean="0"/>
          </a:p>
          <a:p>
            <a:pPr>
              <a:buFont typeface="Wingdings" charset="2"/>
              <a:buChar char="Ø"/>
            </a:pPr>
            <a:endParaRPr lang="en-US" dirty="0"/>
          </a:p>
          <a:p>
            <a:pPr>
              <a:buFont typeface="Wingdings" charset="2"/>
              <a:buChar char="Ø"/>
            </a:pPr>
            <a:r>
              <a:rPr lang="en-US" dirty="0"/>
              <a:t>Model Selection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9802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charset="2"/>
              <a:buChar char="Ø"/>
            </a:pPr>
            <a:r>
              <a:rPr lang="en-US" sz="2800" dirty="0"/>
              <a:t>When the effect on Y of increasing </a:t>
            </a:r>
            <a:r>
              <a:rPr lang="en-US" sz="2800" dirty="0"/>
              <a:t>X</a:t>
            </a:r>
            <a:r>
              <a:rPr lang="en-US" sz="2800" baseline="-25000" dirty="0"/>
              <a:t>1</a:t>
            </a:r>
            <a:r>
              <a:rPr lang="en-US" sz="2800" dirty="0" smtClean="0"/>
              <a:t> </a:t>
            </a:r>
            <a:r>
              <a:rPr lang="en-US" sz="2800" dirty="0"/>
              <a:t>depends on another </a:t>
            </a:r>
            <a:r>
              <a:rPr lang="en-US" sz="2800" dirty="0" smtClean="0"/>
              <a:t>X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.</a:t>
            </a:r>
            <a:endParaRPr lang="en-US" sz="2800" dirty="0" smtClean="0"/>
          </a:p>
          <a:p>
            <a:pPr>
              <a:buFont typeface="Wingdings" charset="2"/>
              <a:buChar char="Ø"/>
            </a:pPr>
            <a:endParaRPr lang="en-US" sz="2800" dirty="0"/>
          </a:p>
          <a:p>
            <a:pPr>
              <a:buFont typeface="Wingdings" charset="2"/>
              <a:buChar char="Ø"/>
            </a:pPr>
            <a:r>
              <a:rPr lang="en-US" sz="2800" dirty="0"/>
              <a:t>Example:</a:t>
            </a:r>
          </a:p>
          <a:p>
            <a:pPr lvl="1">
              <a:buFont typeface="Wingdings" charset="2"/>
              <a:buChar char="Ø"/>
            </a:pPr>
            <a:r>
              <a:rPr lang="en-US" sz="2400" dirty="0"/>
              <a:t>Maybe the effect on Salary (Y) when increasing Position (X</a:t>
            </a:r>
            <a:r>
              <a:rPr lang="en-US" sz="2400" baseline="-25000" dirty="0"/>
              <a:t>1</a:t>
            </a:r>
            <a:r>
              <a:rPr lang="en-US" sz="2400" dirty="0"/>
              <a:t>) depends on gender (X</a:t>
            </a:r>
            <a:r>
              <a:rPr lang="en-US" sz="2400" baseline="-25000" dirty="0"/>
              <a:t>2</a:t>
            </a:r>
            <a:r>
              <a:rPr lang="en-US" sz="2400" dirty="0"/>
              <a:t>)?</a:t>
            </a:r>
          </a:p>
          <a:p>
            <a:pPr lvl="1">
              <a:buFont typeface="Wingdings" charset="2"/>
              <a:buChar char="Ø"/>
            </a:pPr>
            <a:r>
              <a:rPr lang="en-US" sz="2400" dirty="0"/>
              <a:t>For example maybe Male salaries go up faster (or slower) than Females as they get promoted</a:t>
            </a:r>
            <a:r>
              <a:rPr lang="en-US" sz="2400" dirty="0" smtClean="0"/>
              <a:t>.</a:t>
            </a:r>
          </a:p>
          <a:p>
            <a:pPr marL="274320" lvl="1" indent="0">
              <a:buNone/>
            </a:pPr>
            <a:endParaRPr lang="en-US" sz="2400" dirty="0"/>
          </a:p>
          <a:p>
            <a:pPr>
              <a:buFont typeface="Wingdings" charset="2"/>
              <a:buChar char="Ø"/>
            </a:pPr>
            <a:r>
              <a:rPr lang="en-US" sz="2800" dirty="0"/>
              <a:t>Advertising example:</a:t>
            </a:r>
          </a:p>
          <a:p>
            <a:pPr lvl="1">
              <a:buFont typeface="Wingdings" charset="2"/>
              <a:buChar char="Ø"/>
            </a:pPr>
            <a:r>
              <a:rPr lang="en-US" sz="2400" dirty="0"/>
              <a:t>TV and radio advertising both increase sales.</a:t>
            </a:r>
          </a:p>
          <a:p>
            <a:pPr lvl="1">
              <a:buFont typeface="Wingdings" charset="2"/>
              <a:buChar char="Ø"/>
            </a:pPr>
            <a:r>
              <a:rPr lang="en-US" sz="2400" dirty="0"/>
              <a:t>Perhaps spending money on both of them may increase sales more than spending the same amount on one alone?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5210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Interaction in advertising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860" y="2396499"/>
            <a:ext cx="5894340" cy="2020415"/>
          </a:xfrm>
        </p:spPr>
        <p:txBody>
          <a:bodyPr>
            <a:normAutofit fontScale="77500" lnSpcReduction="20000"/>
          </a:bodyPr>
          <a:lstStyle/>
          <a:p>
            <a:pPr>
              <a:buFont typeface="Wingdings" charset="2"/>
              <a:buChar char="Ø"/>
            </a:pPr>
            <a:endParaRPr lang="en-US" dirty="0" smtClean="0"/>
          </a:p>
          <a:p>
            <a:pPr>
              <a:buFont typeface="Wingdings" charset="2"/>
              <a:buChar char="Ø"/>
            </a:pPr>
            <a:r>
              <a:rPr lang="en-US" dirty="0" smtClean="0"/>
              <a:t>Spending </a:t>
            </a:r>
            <a:r>
              <a:rPr lang="en-US" dirty="0"/>
              <a:t>$1 extra on TV increases average sales by 0.0191 + </a:t>
            </a:r>
            <a:r>
              <a:rPr lang="en-US" dirty="0" smtClean="0"/>
              <a:t>0.0011Radio</a:t>
            </a:r>
          </a:p>
          <a:p>
            <a:pPr>
              <a:buFont typeface="Wingdings" charset="2"/>
              <a:buChar char="Ø"/>
            </a:pPr>
            <a:endParaRPr lang="en-US" dirty="0" smtClean="0"/>
          </a:p>
          <a:p>
            <a:pPr>
              <a:buFont typeface="Wingdings" charset="2"/>
              <a:buChar char="Ø"/>
            </a:pPr>
            <a:endParaRPr lang="en-US" dirty="0"/>
          </a:p>
          <a:p>
            <a:pPr>
              <a:buFont typeface="Wingdings" charset="2"/>
              <a:buChar char="Ø"/>
            </a:pPr>
            <a:r>
              <a:rPr lang="en-US" dirty="0"/>
              <a:t>Spending $1 extra on Radio increases average sales by 0.0289 + 0.0011TV</a:t>
            </a:r>
          </a:p>
          <a:p>
            <a:endParaRPr lang="en-US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586" y="4724400"/>
            <a:ext cx="530225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571589" y="1582615"/>
                <a:ext cx="6894611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endParaRPr lang="en-US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1589" y="1582615"/>
                <a:ext cx="6894611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6180200" y="2611628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Interaction Term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 bwMode="auto">
          <a:xfrm flipV="1">
            <a:off x="6559289" y="1951947"/>
            <a:ext cx="0" cy="64967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aphicFrame>
        <p:nvGraphicFramePr>
          <p:cNvPr id="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9696647"/>
              </p:ext>
            </p:extLst>
          </p:nvPr>
        </p:nvGraphicFramePr>
        <p:xfrm>
          <a:off x="1363589" y="1524000"/>
          <a:ext cx="6082356" cy="4279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04" name="Equation" r:id="rId6" imgW="3086100" imgH="215900" progId="Equation.3">
                  <p:embed/>
                </p:oleObj>
              </mc:Choice>
              <mc:Fallback>
                <p:oleObj name="Equation" r:id="rId6" imgW="30861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3589" y="1524000"/>
                        <a:ext cx="6082356" cy="427947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254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 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19</a:t>
            </a:fld>
            <a:endParaRPr lang="en-US"/>
          </a:p>
        </p:txBody>
      </p:sp>
      <p:graphicFrame>
        <p:nvGraphicFramePr>
          <p:cNvPr id="1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8961849"/>
              </p:ext>
            </p:extLst>
          </p:nvPr>
        </p:nvGraphicFramePr>
        <p:xfrm>
          <a:off x="666414" y="2372036"/>
          <a:ext cx="3583079" cy="2715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05" name="Equation" r:id="rId8" imgW="2870200" imgH="215900" progId="Equation.3">
                  <p:embed/>
                </p:oleObj>
              </mc:Choice>
              <mc:Fallback>
                <p:oleObj name="Equation" r:id="rId8" imgW="28702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6414" y="2372036"/>
                        <a:ext cx="3583079" cy="271522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254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6983063"/>
              </p:ext>
            </p:extLst>
          </p:nvPr>
        </p:nvGraphicFramePr>
        <p:xfrm>
          <a:off x="673099" y="3346450"/>
          <a:ext cx="3592369" cy="271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06" name="Equation" r:id="rId10" imgW="2717800" imgH="215900" progId="Equation.3">
                  <p:embed/>
                </p:oleObj>
              </mc:Choice>
              <mc:Fallback>
                <p:oleObj name="Equation" r:id="rId10" imgW="27178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099" y="3346450"/>
                        <a:ext cx="3592369" cy="271463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254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666974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Parallel Regression Lines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14300" y="3418916"/>
            <a:ext cx="6934200" cy="2879725"/>
            <a:chOff x="304800" y="3582987"/>
            <a:chExt cx="6934200" cy="2879725"/>
          </a:xfrm>
        </p:grpSpPr>
        <p:sp>
          <p:nvSpPr>
            <p:cNvPr id="5" name="Text Box 3"/>
            <p:cNvSpPr txBox="1">
              <a:spLocks noChangeArrowheads="1"/>
            </p:cNvSpPr>
            <p:nvPr/>
          </p:nvSpPr>
          <p:spPr bwMode="auto">
            <a:xfrm>
              <a:off x="304800" y="3582987"/>
              <a:ext cx="6934200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dirty="0"/>
                <a:t>Regression equation</a:t>
              </a:r>
            </a:p>
            <a:p>
              <a:pPr>
                <a:spcBef>
                  <a:spcPct val="50000"/>
                </a:spcBef>
              </a:pPr>
              <a:r>
                <a:rPr lang="en-US" dirty="0"/>
                <a:t>female</a:t>
              </a:r>
              <a:r>
                <a:rPr lang="en-US" dirty="0" smtClean="0"/>
                <a:t>: salary </a:t>
              </a:r>
              <a:r>
                <a:rPr lang="en-US" dirty="0"/>
                <a:t>= 112.77+1.86 + 6.05</a:t>
              </a:r>
              <a:r>
                <a:rPr lang="en-US" dirty="0">
                  <a:sym typeface="Symbol" pitchFamily="18" charset="2"/>
                </a:rPr>
                <a:t></a:t>
              </a:r>
              <a:r>
                <a:rPr lang="en-US" dirty="0"/>
                <a:t> position</a:t>
              </a:r>
            </a:p>
            <a:p>
              <a:pPr>
                <a:spcBef>
                  <a:spcPct val="50000"/>
                </a:spcBef>
              </a:pPr>
              <a:r>
                <a:rPr lang="en-US" dirty="0"/>
                <a:t>males:  salary = 112.77-1.86 + 6.05 </a:t>
              </a:r>
              <a:r>
                <a:rPr lang="en-US" dirty="0">
                  <a:sym typeface="Symbol" pitchFamily="18" charset="2"/>
                </a:rPr>
                <a:t></a:t>
              </a:r>
              <a:r>
                <a:rPr lang="en-US" dirty="0"/>
                <a:t> position</a:t>
              </a:r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 flipV="1">
              <a:off x="2286000" y="5183187"/>
              <a:ext cx="7620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1143000" y="5640387"/>
              <a:ext cx="1524000" cy="822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/>
                <a:t>Different intercepts</a:t>
              </a:r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 flipV="1">
              <a:off x="3581400" y="5106987"/>
              <a:ext cx="68580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Text Box 8"/>
            <p:cNvSpPr txBox="1">
              <a:spLocks noChangeArrowheads="1"/>
            </p:cNvSpPr>
            <p:nvPr/>
          </p:nvSpPr>
          <p:spPr bwMode="auto">
            <a:xfrm>
              <a:off x="2971800" y="5640387"/>
              <a:ext cx="1524000" cy="822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/>
                <a:t>Same slopes</a:t>
              </a:r>
            </a:p>
          </p:txBody>
        </p:sp>
      </p:grp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5699160" y="1391678"/>
            <a:ext cx="3460750" cy="3810000"/>
            <a:chOff x="3580" y="720"/>
            <a:chExt cx="2180" cy="2400"/>
          </a:xfrm>
        </p:grpSpPr>
        <p:pic>
          <p:nvPicPr>
            <p:cNvPr id="11" name="Picture 1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80" y="902"/>
              <a:ext cx="2180" cy="19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 Box 11"/>
            <p:cNvSpPr txBox="1">
              <a:spLocks noChangeArrowheads="1"/>
            </p:cNvSpPr>
            <p:nvPr/>
          </p:nvSpPr>
          <p:spPr bwMode="auto">
            <a:xfrm>
              <a:off x="3984" y="720"/>
              <a:ext cx="14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/>
                <a:t>Line for women</a:t>
              </a:r>
            </a:p>
          </p:txBody>
        </p:sp>
        <p:sp>
          <p:nvSpPr>
            <p:cNvPr id="13" name="Text Box 12"/>
            <p:cNvSpPr txBox="1">
              <a:spLocks noChangeArrowheads="1"/>
            </p:cNvSpPr>
            <p:nvPr/>
          </p:nvSpPr>
          <p:spPr bwMode="auto">
            <a:xfrm>
              <a:off x="4080" y="2832"/>
              <a:ext cx="14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dirty="0"/>
                <a:t>Line for men</a:t>
              </a:r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4704" y="912"/>
              <a:ext cx="432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 flipV="1">
              <a:off x="4608" y="1920"/>
              <a:ext cx="240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6" name="Text Box 15"/>
          <p:cNvSpPr txBox="1">
            <a:spLocks noChangeArrowheads="1"/>
          </p:cNvSpPr>
          <p:nvPr/>
        </p:nvSpPr>
        <p:spPr bwMode="auto">
          <a:xfrm>
            <a:off x="4457735" y="5102648"/>
            <a:ext cx="44196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dirty="0"/>
              <a:t>Parallel lines have the same </a:t>
            </a:r>
            <a:r>
              <a:rPr lang="en-US" dirty="0" smtClean="0"/>
              <a:t>slope</a:t>
            </a:r>
            <a:r>
              <a:rPr lang="en-US" dirty="0" smtClean="0"/>
              <a:t>. Dummy </a:t>
            </a:r>
            <a:r>
              <a:rPr lang="en-US" dirty="0"/>
              <a:t>variables give lines different intercepts, but their slopes are still the same.</a:t>
            </a:r>
          </a:p>
        </p:txBody>
      </p:sp>
      <p:pic>
        <p:nvPicPr>
          <p:cNvPr id="17" name="Picture 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09153"/>
            <a:ext cx="5257800" cy="190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 </a:t>
            </a: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5346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Interaction Effects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charset="2"/>
              <a:buChar char="Ø"/>
            </a:pPr>
            <a:r>
              <a:rPr lang="en-US" dirty="0"/>
              <a:t>Our model has forced the line for men and the line for women to be parallel</a:t>
            </a:r>
            <a:r>
              <a:rPr lang="en-US" dirty="0" smtClean="0"/>
              <a:t>.</a:t>
            </a:r>
          </a:p>
          <a:p>
            <a:pPr>
              <a:buFont typeface="Wingdings" charset="2"/>
              <a:buChar char="Ø"/>
            </a:pPr>
            <a:endParaRPr lang="en-US" dirty="0"/>
          </a:p>
          <a:p>
            <a:pPr>
              <a:buFont typeface="Wingdings" charset="2"/>
              <a:buChar char="Ø"/>
            </a:pPr>
            <a:r>
              <a:rPr lang="en-US" dirty="0"/>
              <a:t>Parallel lines say that promotions have the same salary benefit for men as for women</a:t>
            </a:r>
            <a:r>
              <a:rPr lang="en-US" dirty="0" smtClean="0"/>
              <a:t>.</a:t>
            </a:r>
          </a:p>
          <a:p>
            <a:pPr>
              <a:buFont typeface="Wingdings" charset="2"/>
              <a:buChar char="Ø"/>
            </a:pPr>
            <a:endParaRPr lang="en-US" dirty="0"/>
          </a:p>
          <a:p>
            <a:pPr>
              <a:buFont typeface="Wingdings" charset="2"/>
              <a:buChar char="Ø"/>
            </a:pPr>
            <a:r>
              <a:rPr lang="en-US" dirty="0"/>
              <a:t>If lines aren’t parallel then promotions affect men’s and women’s salaries differently.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7778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Should the Lines be Parallel?</a:t>
            </a:r>
            <a:endParaRPr lang="en-US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5468113" y="1647398"/>
            <a:ext cx="3453908" cy="2604716"/>
            <a:chOff x="262" y="790"/>
            <a:chExt cx="2100" cy="1776"/>
          </a:xfrm>
        </p:grpSpPr>
        <p:grpSp>
          <p:nvGrpSpPr>
            <p:cNvPr id="5" name="Group 4"/>
            <p:cNvGrpSpPr>
              <a:grpSpLocks/>
            </p:cNvGrpSpPr>
            <p:nvPr/>
          </p:nvGrpSpPr>
          <p:grpSpPr bwMode="auto">
            <a:xfrm>
              <a:off x="262" y="790"/>
              <a:ext cx="2082" cy="1413"/>
              <a:chOff x="262" y="790"/>
              <a:chExt cx="2082" cy="1413"/>
            </a:xfrm>
          </p:grpSpPr>
          <p:pic>
            <p:nvPicPr>
              <p:cNvPr id="225" name="Picture 5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2" y="1340"/>
                <a:ext cx="171" cy="3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26" name="Line 6"/>
              <p:cNvSpPr>
                <a:spLocks noChangeShapeType="1"/>
              </p:cNvSpPr>
              <p:nvPr/>
            </p:nvSpPr>
            <p:spPr bwMode="auto">
              <a:xfrm flipH="1">
                <a:off x="790" y="2202"/>
                <a:ext cx="22" cy="1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" name="Line 7"/>
              <p:cNvSpPr>
                <a:spLocks noChangeShapeType="1"/>
              </p:cNvSpPr>
              <p:nvPr/>
            </p:nvSpPr>
            <p:spPr bwMode="auto">
              <a:xfrm flipH="1">
                <a:off x="768" y="2098"/>
                <a:ext cx="44" cy="1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" name="Rectangle 8"/>
              <p:cNvSpPr>
                <a:spLocks noChangeArrowheads="1"/>
              </p:cNvSpPr>
              <p:nvPr/>
            </p:nvSpPr>
            <p:spPr bwMode="auto">
              <a:xfrm>
                <a:off x="530" y="2061"/>
                <a:ext cx="15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300">
                    <a:solidFill>
                      <a:srgbClr val="000000"/>
                    </a:solidFill>
                    <a:latin typeface="Arial" pitchFamily="34" charset="0"/>
                  </a:rPr>
                  <a:t>110</a:t>
                </a:r>
                <a:endParaRPr lang="en-US"/>
              </a:p>
            </p:txBody>
          </p:sp>
          <p:sp>
            <p:nvSpPr>
              <p:cNvPr id="229" name="Line 9"/>
              <p:cNvSpPr>
                <a:spLocks noChangeShapeType="1"/>
              </p:cNvSpPr>
              <p:nvPr/>
            </p:nvSpPr>
            <p:spPr bwMode="auto">
              <a:xfrm flipH="1">
                <a:off x="790" y="2001"/>
                <a:ext cx="22" cy="1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0" name="Line 10"/>
              <p:cNvSpPr>
                <a:spLocks noChangeShapeType="1"/>
              </p:cNvSpPr>
              <p:nvPr/>
            </p:nvSpPr>
            <p:spPr bwMode="auto">
              <a:xfrm flipH="1">
                <a:off x="768" y="1897"/>
                <a:ext cx="44" cy="1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1" name="Rectangle 11"/>
              <p:cNvSpPr>
                <a:spLocks noChangeArrowheads="1"/>
              </p:cNvSpPr>
              <p:nvPr/>
            </p:nvSpPr>
            <p:spPr bwMode="auto">
              <a:xfrm>
                <a:off x="530" y="1860"/>
                <a:ext cx="15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300">
                    <a:solidFill>
                      <a:srgbClr val="000000"/>
                    </a:solidFill>
                    <a:latin typeface="Arial" pitchFamily="34" charset="0"/>
                  </a:rPr>
                  <a:t>120</a:t>
                </a:r>
                <a:endParaRPr lang="en-US"/>
              </a:p>
            </p:txBody>
          </p:sp>
          <p:sp>
            <p:nvSpPr>
              <p:cNvPr id="232" name="Line 12"/>
              <p:cNvSpPr>
                <a:spLocks noChangeShapeType="1"/>
              </p:cNvSpPr>
              <p:nvPr/>
            </p:nvSpPr>
            <p:spPr bwMode="auto">
              <a:xfrm flipH="1">
                <a:off x="790" y="1801"/>
                <a:ext cx="22" cy="1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3" name="Line 13"/>
              <p:cNvSpPr>
                <a:spLocks noChangeShapeType="1"/>
              </p:cNvSpPr>
              <p:nvPr/>
            </p:nvSpPr>
            <p:spPr bwMode="auto">
              <a:xfrm flipH="1">
                <a:off x="768" y="1697"/>
                <a:ext cx="44" cy="1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4" name="Rectangle 14"/>
              <p:cNvSpPr>
                <a:spLocks noChangeArrowheads="1"/>
              </p:cNvSpPr>
              <p:nvPr/>
            </p:nvSpPr>
            <p:spPr bwMode="auto">
              <a:xfrm>
                <a:off x="530" y="1660"/>
                <a:ext cx="15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300">
                    <a:solidFill>
                      <a:srgbClr val="000000"/>
                    </a:solidFill>
                    <a:latin typeface="Arial" pitchFamily="34" charset="0"/>
                  </a:rPr>
                  <a:t>130</a:t>
                </a:r>
                <a:endParaRPr lang="en-US"/>
              </a:p>
            </p:txBody>
          </p:sp>
          <p:sp>
            <p:nvSpPr>
              <p:cNvPr id="235" name="Line 15"/>
              <p:cNvSpPr>
                <a:spLocks noChangeShapeType="1"/>
              </p:cNvSpPr>
              <p:nvPr/>
            </p:nvSpPr>
            <p:spPr bwMode="auto">
              <a:xfrm flipH="1">
                <a:off x="790" y="1600"/>
                <a:ext cx="22" cy="1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" name="Line 16"/>
              <p:cNvSpPr>
                <a:spLocks noChangeShapeType="1"/>
              </p:cNvSpPr>
              <p:nvPr/>
            </p:nvSpPr>
            <p:spPr bwMode="auto">
              <a:xfrm flipH="1">
                <a:off x="768" y="1496"/>
                <a:ext cx="44" cy="1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" name="Rectangle 17"/>
              <p:cNvSpPr>
                <a:spLocks noChangeArrowheads="1"/>
              </p:cNvSpPr>
              <p:nvPr/>
            </p:nvSpPr>
            <p:spPr bwMode="auto">
              <a:xfrm>
                <a:off x="530" y="1459"/>
                <a:ext cx="15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300">
                    <a:solidFill>
                      <a:srgbClr val="000000"/>
                    </a:solidFill>
                    <a:latin typeface="Arial" pitchFamily="34" charset="0"/>
                  </a:rPr>
                  <a:t>140</a:t>
                </a:r>
                <a:endParaRPr lang="en-US"/>
              </a:p>
            </p:txBody>
          </p:sp>
          <p:sp>
            <p:nvSpPr>
              <p:cNvPr id="238" name="Line 18"/>
              <p:cNvSpPr>
                <a:spLocks noChangeShapeType="1"/>
              </p:cNvSpPr>
              <p:nvPr/>
            </p:nvSpPr>
            <p:spPr bwMode="auto">
              <a:xfrm flipH="1">
                <a:off x="790" y="1392"/>
                <a:ext cx="22" cy="1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9" name="Line 19"/>
              <p:cNvSpPr>
                <a:spLocks noChangeShapeType="1"/>
              </p:cNvSpPr>
              <p:nvPr/>
            </p:nvSpPr>
            <p:spPr bwMode="auto">
              <a:xfrm flipH="1">
                <a:off x="768" y="1296"/>
                <a:ext cx="44" cy="1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0" name="Rectangle 20"/>
              <p:cNvSpPr>
                <a:spLocks noChangeArrowheads="1"/>
              </p:cNvSpPr>
              <p:nvPr/>
            </p:nvSpPr>
            <p:spPr bwMode="auto">
              <a:xfrm>
                <a:off x="530" y="1258"/>
                <a:ext cx="15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300">
                    <a:solidFill>
                      <a:srgbClr val="000000"/>
                    </a:solidFill>
                    <a:latin typeface="Arial" pitchFamily="34" charset="0"/>
                  </a:rPr>
                  <a:t>150</a:t>
                </a:r>
                <a:endParaRPr lang="en-US"/>
              </a:p>
            </p:txBody>
          </p:sp>
          <p:sp>
            <p:nvSpPr>
              <p:cNvPr id="241" name="Line 21"/>
              <p:cNvSpPr>
                <a:spLocks noChangeShapeType="1"/>
              </p:cNvSpPr>
              <p:nvPr/>
            </p:nvSpPr>
            <p:spPr bwMode="auto">
              <a:xfrm flipH="1">
                <a:off x="790" y="1192"/>
                <a:ext cx="22" cy="1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2" name="Line 22"/>
              <p:cNvSpPr>
                <a:spLocks noChangeShapeType="1"/>
              </p:cNvSpPr>
              <p:nvPr/>
            </p:nvSpPr>
            <p:spPr bwMode="auto">
              <a:xfrm flipH="1">
                <a:off x="768" y="1095"/>
                <a:ext cx="44" cy="1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3" name="Rectangle 23"/>
              <p:cNvSpPr>
                <a:spLocks noChangeArrowheads="1"/>
              </p:cNvSpPr>
              <p:nvPr/>
            </p:nvSpPr>
            <p:spPr bwMode="auto">
              <a:xfrm>
                <a:off x="530" y="1058"/>
                <a:ext cx="15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300">
                    <a:solidFill>
                      <a:srgbClr val="000000"/>
                    </a:solidFill>
                    <a:latin typeface="Arial" pitchFamily="34" charset="0"/>
                  </a:rPr>
                  <a:t>160</a:t>
                </a:r>
                <a:endParaRPr lang="en-US"/>
              </a:p>
            </p:txBody>
          </p:sp>
          <p:sp>
            <p:nvSpPr>
              <p:cNvPr id="244" name="Line 24"/>
              <p:cNvSpPr>
                <a:spLocks noChangeShapeType="1"/>
              </p:cNvSpPr>
              <p:nvPr/>
            </p:nvSpPr>
            <p:spPr bwMode="auto">
              <a:xfrm flipH="1">
                <a:off x="790" y="991"/>
                <a:ext cx="22" cy="1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5" name="Line 25"/>
              <p:cNvSpPr>
                <a:spLocks noChangeShapeType="1"/>
              </p:cNvSpPr>
              <p:nvPr/>
            </p:nvSpPr>
            <p:spPr bwMode="auto">
              <a:xfrm flipH="1">
                <a:off x="768" y="894"/>
                <a:ext cx="44" cy="1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" name="Rectangle 26"/>
              <p:cNvSpPr>
                <a:spLocks noChangeArrowheads="1"/>
              </p:cNvSpPr>
              <p:nvPr/>
            </p:nvSpPr>
            <p:spPr bwMode="auto">
              <a:xfrm>
                <a:off x="530" y="857"/>
                <a:ext cx="15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300">
                    <a:solidFill>
                      <a:srgbClr val="000000"/>
                    </a:solidFill>
                    <a:latin typeface="Arial" pitchFamily="34" charset="0"/>
                  </a:rPr>
                  <a:t>170</a:t>
                </a:r>
                <a:endParaRPr lang="en-US"/>
              </a:p>
            </p:txBody>
          </p:sp>
          <p:sp>
            <p:nvSpPr>
              <p:cNvPr id="247" name="Line 27"/>
              <p:cNvSpPr>
                <a:spLocks noChangeShapeType="1"/>
              </p:cNvSpPr>
              <p:nvPr/>
            </p:nvSpPr>
            <p:spPr bwMode="auto">
              <a:xfrm flipH="1">
                <a:off x="790" y="790"/>
                <a:ext cx="22" cy="1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8" name="Rectangle 28"/>
              <p:cNvSpPr>
                <a:spLocks noChangeArrowheads="1"/>
              </p:cNvSpPr>
              <p:nvPr/>
            </p:nvSpPr>
            <p:spPr bwMode="auto">
              <a:xfrm>
                <a:off x="820" y="798"/>
                <a:ext cx="1524" cy="140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9" name="Line 29"/>
              <p:cNvSpPr>
                <a:spLocks noChangeShapeType="1"/>
              </p:cNvSpPr>
              <p:nvPr/>
            </p:nvSpPr>
            <p:spPr bwMode="auto">
              <a:xfrm>
                <a:off x="1876" y="1340"/>
                <a:ext cx="14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0" name="Line 30"/>
              <p:cNvSpPr>
                <a:spLocks noChangeShapeType="1"/>
              </p:cNvSpPr>
              <p:nvPr/>
            </p:nvSpPr>
            <p:spPr bwMode="auto">
              <a:xfrm>
                <a:off x="1883" y="1333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1" name="Line 31"/>
              <p:cNvSpPr>
                <a:spLocks noChangeShapeType="1"/>
              </p:cNvSpPr>
              <p:nvPr/>
            </p:nvSpPr>
            <p:spPr bwMode="auto">
              <a:xfrm>
                <a:off x="1876" y="998"/>
                <a:ext cx="14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2" name="Line 32"/>
              <p:cNvSpPr>
                <a:spLocks noChangeShapeType="1"/>
              </p:cNvSpPr>
              <p:nvPr/>
            </p:nvSpPr>
            <p:spPr bwMode="auto">
              <a:xfrm>
                <a:off x="1883" y="991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3" name="Line 33"/>
              <p:cNvSpPr>
                <a:spLocks noChangeShapeType="1"/>
              </p:cNvSpPr>
              <p:nvPr/>
            </p:nvSpPr>
            <p:spPr bwMode="auto">
              <a:xfrm>
                <a:off x="1571" y="1400"/>
                <a:ext cx="15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4" name="Line 34"/>
              <p:cNvSpPr>
                <a:spLocks noChangeShapeType="1"/>
              </p:cNvSpPr>
              <p:nvPr/>
            </p:nvSpPr>
            <p:spPr bwMode="auto">
              <a:xfrm>
                <a:off x="1578" y="1392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5" name="Rectangle 35"/>
              <p:cNvSpPr>
                <a:spLocks noChangeArrowheads="1"/>
              </p:cNvSpPr>
              <p:nvPr/>
            </p:nvSpPr>
            <p:spPr bwMode="auto">
              <a:xfrm>
                <a:off x="1876" y="1511"/>
                <a:ext cx="22" cy="22"/>
              </a:xfrm>
              <a:prstGeom prst="rect">
                <a:avLst/>
              </a:prstGeom>
              <a:noFill/>
              <a:ln w="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" name="Rectangle 36"/>
              <p:cNvSpPr>
                <a:spLocks noChangeArrowheads="1"/>
              </p:cNvSpPr>
              <p:nvPr/>
            </p:nvSpPr>
            <p:spPr bwMode="auto">
              <a:xfrm>
                <a:off x="1719" y="1452"/>
                <a:ext cx="23" cy="22"/>
              </a:xfrm>
              <a:prstGeom prst="rect">
                <a:avLst/>
              </a:prstGeom>
              <a:noFill/>
              <a:ln w="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" name="Line 37"/>
              <p:cNvSpPr>
                <a:spLocks noChangeShapeType="1"/>
              </p:cNvSpPr>
              <p:nvPr/>
            </p:nvSpPr>
            <p:spPr bwMode="auto">
              <a:xfrm>
                <a:off x="1571" y="1422"/>
                <a:ext cx="15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" name="Line 38"/>
              <p:cNvSpPr>
                <a:spLocks noChangeShapeType="1"/>
              </p:cNvSpPr>
              <p:nvPr/>
            </p:nvSpPr>
            <p:spPr bwMode="auto">
              <a:xfrm>
                <a:off x="1578" y="1414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" name="Rectangle 39"/>
              <p:cNvSpPr>
                <a:spLocks noChangeArrowheads="1"/>
              </p:cNvSpPr>
              <p:nvPr/>
            </p:nvSpPr>
            <p:spPr bwMode="auto">
              <a:xfrm>
                <a:off x="1259" y="1734"/>
                <a:ext cx="22" cy="22"/>
              </a:xfrm>
              <a:prstGeom prst="rect">
                <a:avLst/>
              </a:prstGeom>
              <a:noFill/>
              <a:ln w="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0" name="Line 40"/>
              <p:cNvSpPr>
                <a:spLocks noChangeShapeType="1"/>
              </p:cNvSpPr>
              <p:nvPr/>
            </p:nvSpPr>
            <p:spPr bwMode="auto">
              <a:xfrm>
                <a:off x="1719" y="1437"/>
                <a:ext cx="15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1" name="Line 41"/>
              <p:cNvSpPr>
                <a:spLocks noChangeShapeType="1"/>
              </p:cNvSpPr>
              <p:nvPr/>
            </p:nvSpPr>
            <p:spPr bwMode="auto">
              <a:xfrm>
                <a:off x="1727" y="1429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2" name="Line 42"/>
              <p:cNvSpPr>
                <a:spLocks noChangeShapeType="1"/>
              </p:cNvSpPr>
              <p:nvPr/>
            </p:nvSpPr>
            <p:spPr bwMode="auto">
              <a:xfrm>
                <a:off x="1876" y="1154"/>
                <a:ext cx="14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3" name="Line 43"/>
              <p:cNvSpPr>
                <a:spLocks noChangeShapeType="1"/>
              </p:cNvSpPr>
              <p:nvPr/>
            </p:nvSpPr>
            <p:spPr bwMode="auto">
              <a:xfrm>
                <a:off x="1883" y="1147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4" name="Line 44"/>
              <p:cNvSpPr>
                <a:spLocks noChangeShapeType="1"/>
              </p:cNvSpPr>
              <p:nvPr/>
            </p:nvSpPr>
            <p:spPr bwMode="auto">
              <a:xfrm>
                <a:off x="1876" y="1296"/>
                <a:ext cx="14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5" name="Line 45"/>
              <p:cNvSpPr>
                <a:spLocks noChangeShapeType="1"/>
              </p:cNvSpPr>
              <p:nvPr/>
            </p:nvSpPr>
            <p:spPr bwMode="auto">
              <a:xfrm>
                <a:off x="1883" y="1288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" name="Line 46"/>
              <p:cNvSpPr>
                <a:spLocks noChangeShapeType="1"/>
              </p:cNvSpPr>
              <p:nvPr/>
            </p:nvSpPr>
            <p:spPr bwMode="auto">
              <a:xfrm>
                <a:off x="1110" y="2001"/>
                <a:ext cx="15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7" name="Line 47"/>
              <p:cNvSpPr>
                <a:spLocks noChangeShapeType="1"/>
              </p:cNvSpPr>
              <p:nvPr/>
            </p:nvSpPr>
            <p:spPr bwMode="auto">
              <a:xfrm>
                <a:off x="1117" y="1994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" name="Rectangle 48"/>
              <p:cNvSpPr>
                <a:spLocks noChangeArrowheads="1"/>
              </p:cNvSpPr>
              <p:nvPr/>
            </p:nvSpPr>
            <p:spPr bwMode="auto">
              <a:xfrm>
                <a:off x="1259" y="1637"/>
                <a:ext cx="22" cy="23"/>
              </a:xfrm>
              <a:prstGeom prst="rect">
                <a:avLst/>
              </a:prstGeom>
              <a:noFill/>
              <a:ln w="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9" name="Line 49"/>
              <p:cNvSpPr>
                <a:spLocks noChangeShapeType="1"/>
              </p:cNvSpPr>
              <p:nvPr/>
            </p:nvSpPr>
            <p:spPr bwMode="auto">
              <a:xfrm>
                <a:off x="1415" y="1741"/>
                <a:ext cx="14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0" name="Line 50"/>
              <p:cNvSpPr>
                <a:spLocks noChangeShapeType="1"/>
              </p:cNvSpPr>
              <p:nvPr/>
            </p:nvSpPr>
            <p:spPr bwMode="auto">
              <a:xfrm>
                <a:off x="1422" y="1734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1" name="Line 51"/>
              <p:cNvSpPr>
                <a:spLocks noChangeShapeType="1"/>
              </p:cNvSpPr>
              <p:nvPr/>
            </p:nvSpPr>
            <p:spPr bwMode="auto">
              <a:xfrm>
                <a:off x="1719" y="1221"/>
                <a:ext cx="15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2" name="Line 52"/>
              <p:cNvSpPr>
                <a:spLocks noChangeShapeType="1"/>
              </p:cNvSpPr>
              <p:nvPr/>
            </p:nvSpPr>
            <p:spPr bwMode="auto">
              <a:xfrm>
                <a:off x="1727" y="1214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3" name="Rectangle 53"/>
              <p:cNvSpPr>
                <a:spLocks noChangeArrowheads="1"/>
              </p:cNvSpPr>
              <p:nvPr/>
            </p:nvSpPr>
            <p:spPr bwMode="auto">
              <a:xfrm>
                <a:off x="1259" y="1875"/>
                <a:ext cx="22" cy="22"/>
              </a:xfrm>
              <a:prstGeom prst="rect">
                <a:avLst/>
              </a:prstGeom>
              <a:noFill/>
              <a:ln w="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4" name="Line 54"/>
              <p:cNvSpPr>
                <a:spLocks noChangeShapeType="1"/>
              </p:cNvSpPr>
              <p:nvPr/>
            </p:nvSpPr>
            <p:spPr bwMode="auto">
              <a:xfrm>
                <a:off x="2024" y="1296"/>
                <a:ext cx="15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5" name="Line 55"/>
              <p:cNvSpPr>
                <a:spLocks noChangeShapeType="1"/>
              </p:cNvSpPr>
              <p:nvPr/>
            </p:nvSpPr>
            <p:spPr bwMode="auto">
              <a:xfrm>
                <a:off x="2032" y="1288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" name="Line 56"/>
              <p:cNvSpPr>
                <a:spLocks noChangeShapeType="1"/>
              </p:cNvSpPr>
              <p:nvPr/>
            </p:nvSpPr>
            <p:spPr bwMode="auto">
              <a:xfrm>
                <a:off x="1259" y="1645"/>
                <a:ext cx="14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" name="Line 57"/>
              <p:cNvSpPr>
                <a:spLocks noChangeShapeType="1"/>
              </p:cNvSpPr>
              <p:nvPr/>
            </p:nvSpPr>
            <p:spPr bwMode="auto">
              <a:xfrm>
                <a:off x="1266" y="1637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8" name="Line 58"/>
              <p:cNvSpPr>
                <a:spLocks noChangeShapeType="1"/>
              </p:cNvSpPr>
              <p:nvPr/>
            </p:nvSpPr>
            <p:spPr bwMode="auto">
              <a:xfrm>
                <a:off x="1571" y="1318"/>
                <a:ext cx="15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9" name="Line 59"/>
              <p:cNvSpPr>
                <a:spLocks noChangeShapeType="1"/>
              </p:cNvSpPr>
              <p:nvPr/>
            </p:nvSpPr>
            <p:spPr bwMode="auto">
              <a:xfrm>
                <a:off x="1578" y="1310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0" name="Line 60"/>
              <p:cNvSpPr>
                <a:spLocks noChangeShapeType="1"/>
              </p:cNvSpPr>
              <p:nvPr/>
            </p:nvSpPr>
            <p:spPr bwMode="auto">
              <a:xfrm>
                <a:off x="1415" y="1400"/>
                <a:ext cx="14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1" name="Line 61"/>
              <p:cNvSpPr>
                <a:spLocks noChangeShapeType="1"/>
              </p:cNvSpPr>
              <p:nvPr/>
            </p:nvSpPr>
            <p:spPr bwMode="auto">
              <a:xfrm>
                <a:off x="1422" y="1392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2" name="Line 62"/>
              <p:cNvSpPr>
                <a:spLocks noChangeShapeType="1"/>
              </p:cNvSpPr>
              <p:nvPr/>
            </p:nvSpPr>
            <p:spPr bwMode="auto">
              <a:xfrm>
                <a:off x="1876" y="1400"/>
                <a:ext cx="14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3" name="Line 63"/>
              <p:cNvSpPr>
                <a:spLocks noChangeShapeType="1"/>
              </p:cNvSpPr>
              <p:nvPr/>
            </p:nvSpPr>
            <p:spPr bwMode="auto">
              <a:xfrm>
                <a:off x="1883" y="1392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4" name="Line 64"/>
              <p:cNvSpPr>
                <a:spLocks noChangeShapeType="1"/>
              </p:cNvSpPr>
              <p:nvPr/>
            </p:nvSpPr>
            <p:spPr bwMode="auto">
              <a:xfrm>
                <a:off x="1719" y="1318"/>
                <a:ext cx="15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5" name="Line 65"/>
              <p:cNvSpPr>
                <a:spLocks noChangeShapeType="1"/>
              </p:cNvSpPr>
              <p:nvPr/>
            </p:nvSpPr>
            <p:spPr bwMode="auto">
              <a:xfrm>
                <a:off x="1727" y="1310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6" name="Line 66"/>
              <p:cNvSpPr>
                <a:spLocks noChangeShapeType="1"/>
              </p:cNvSpPr>
              <p:nvPr/>
            </p:nvSpPr>
            <p:spPr bwMode="auto">
              <a:xfrm>
                <a:off x="1719" y="1281"/>
                <a:ext cx="15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" name="Line 67"/>
              <p:cNvSpPr>
                <a:spLocks noChangeShapeType="1"/>
              </p:cNvSpPr>
              <p:nvPr/>
            </p:nvSpPr>
            <p:spPr bwMode="auto">
              <a:xfrm>
                <a:off x="1727" y="1273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8" name="Rectangle 68"/>
              <p:cNvSpPr>
                <a:spLocks noChangeArrowheads="1"/>
              </p:cNvSpPr>
              <p:nvPr/>
            </p:nvSpPr>
            <p:spPr bwMode="auto">
              <a:xfrm>
                <a:off x="1571" y="1333"/>
                <a:ext cx="22" cy="22"/>
              </a:xfrm>
              <a:prstGeom prst="rect">
                <a:avLst/>
              </a:prstGeom>
              <a:noFill/>
              <a:ln w="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9" name="Line 69"/>
              <p:cNvSpPr>
                <a:spLocks noChangeShapeType="1"/>
              </p:cNvSpPr>
              <p:nvPr/>
            </p:nvSpPr>
            <p:spPr bwMode="auto">
              <a:xfrm>
                <a:off x="1876" y="1459"/>
                <a:ext cx="14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0" name="Line 70"/>
              <p:cNvSpPr>
                <a:spLocks noChangeShapeType="1"/>
              </p:cNvSpPr>
              <p:nvPr/>
            </p:nvSpPr>
            <p:spPr bwMode="auto">
              <a:xfrm>
                <a:off x="1883" y="1452"/>
                <a:ext cx="1" cy="14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1" name="Line 71"/>
              <p:cNvSpPr>
                <a:spLocks noChangeShapeType="1"/>
              </p:cNvSpPr>
              <p:nvPr/>
            </p:nvSpPr>
            <p:spPr bwMode="auto">
              <a:xfrm>
                <a:off x="1415" y="1764"/>
                <a:ext cx="14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2" name="Line 72"/>
              <p:cNvSpPr>
                <a:spLocks noChangeShapeType="1"/>
              </p:cNvSpPr>
              <p:nvPr/>
            </p:nvSpPr>
            <p:spPr bwMode="auto">
              <a:xfrm>
                <a:off x="1422" y="1756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3" name="Rectangle 73"/>
              <p:cNvSpPr>
                <a:spLocks noChangeArrowheads="1"/>
              </p:cNvSpPr>
              <p:nvPr/>
            </p:nvSpPr>
            <p:spPr bwMode="auto">
              <a:xfrm>
                <a:off x="1571" y="1370"/>
                <a:ext cx="22" cy="22"/>
              </a:xfrm>
              <a:prstGeom prst="rect">
                <a:avLst/>
              </a:prstGeom>
              <a:noFill/>
              <a:ln w="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4" name="Rectangle 74"/>
              <p:cNvSpPr>
                <a:spLocks noChangeArrowheads="1"/>
              </p:cNvSpPr>
              <p:nvPr/>
            </p:nvSpPr>
            <p:spPr bwMode="auto">
              <a:xfrm>
                <a:off x="1110" y="1615"/>
                <a:ext cx="22" cy="22"/>
              </a:xfrm>
              <a:prstGeom prst="rect">
                <a:avLst/>
              </a:prstGeom>
              <a:noFill/>
              <a:ln w="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5" name="Line 75"/>
              <p:cNvSpPr>
                <a:spLocks noChangeShapeType="1"/>
              </p:cNvSpPr>
              <p:nvPr/>
            </p:nvSpPr>
            <p:spPr bwMode="auto">
              <a:xfrm>
                <a:off x="1571" y="1518"/>
                <a:ext cx="15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6" name="Line 76"/>
              <p:cNvSpPr>
                <a:spLocks noChangeShapeType="1"/>
              </p:cNvSpPr>
              <p:nvPr/>
            </p:nvSpPr>
            <p:spPr bwMode="auto">
              <a:xfrm>
                <a:off x="1578" y="1511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" name="Line 77"/>
              <p:cNvSpPr>
                <a:spLocks noChangeShapeType="1"/>
              </p:cNvSpPr>
              <p:nvPr/>
            </p:nvSpPr>
            <p:spPr bwMode="auto">
              <a:xfrm>
                <a:off x="1719" y="1400"/>
                <a:ext cx="15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8" name="Line 78"/>
              <p:cNvSpPr>
                <a:spLocks noChangeShapeType="1"/>
              </p:cNvSpPr>
              <p:nvPr/>
            </p:nvSpPr>
            <p:spPr bwMode="auto">
              <a:xfrm>
                <a:off x="1727" y="1392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9" name="Line 79"/>
              <p:cNvSpPr>
                <a:spLocks noChangeShapeType="1"/>
              </p:cNvSpPr>
              <p:nvPr/>
            </p:nvSpPr>
            <p:spPr bwMode="auto">
              <a:xfrm>
                <a:off x="1110" y="2105"/>
                <a:ext cx="15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0" name="Line 80"/>
              <p:cNvSpPr>
                <a:spLocks noChangeShapeType="1"/>
              </p:cNvSpPr>
              <p:nvPr/>
            </p:nvSpPr>
            <p:spPr bwMode="auto">
              <a:xfrm>
                <a:off x="1117" y="2098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1" name="Line 81"/>
              <p:cNvSpPr>
                <a:spLocks noChangeShapeType="1"/>
              </p:cNvSpPr>
              <p:nvPr/>
            </p:nvSpPr>
            <p:spPr bwMode="auto">
              <a:xfrm>
                <a:off x="1259" y="1801"/>
                <a:ext cx="14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2" name="Line 82"/>
              <p:cNvSpPr>
                <a:spLocks noChangeShapeType="1"/>
              </p:cNvSpPr>
              <p:nvPr/>
            </p:nvSpPr>
            <p:spPr bwMode="auto">
              <a:xfrm>
                <a:off x="1266" y="1793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3" name="Line 83"/>
              <p:cNvSpPr>
                <a:spLocks noChangeShapeType="1"/>
              </p:cNvSpPr>
              <p:nvPr/>
            </p:nvSpPr>
            <p:spPr bwMode="auto">
              <a:xfrm>
                <a:off x="2024" y="1340"/>
                <a:ext cx="15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4" name="Line 84"/>
              <p:cNvSpPr>
                <a:spLocks noChangeShapeType="1"/>
              </p:cNvSpPr>
              <p:nvPr/>
            </p:nvSpPr>
            <p:spPr bwMode="auto">
              <a:xfrm>
                <a:off x="2032" y="1333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5" name="Rectangle 85"/>
              <p:cNvSpPr>
                <a:spLocks noChangeArrowheads="1"/>
              </p:cNvSpPr>
              <p:nvPr/>
            </p:nvSpPr>
            <p:spPr bwMode="auto">
              <a:xfrm>
                <a:off x="1415" y="1593"/>
                <a:ext cx="22" cy="22"/>
              </a:xfrm>
              <a:prstGeom prst="rect">
                <a:avLst/>
              </a:prstGeom>
              <a:noFill/>
              <a:ln w="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6" name="Line 86"/>
              <p:cNvSpPr>
                <a:spLocks noChangeShapeType="1"/>
              </p:cNvSpPr>
              <p:nvPr/>
            </p:nvSpPr>
            <p:spPr bwMode="auto">
              <a:xfrm>
                <a:off x="1876" y="1117"/>
                <a:ext cx="14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" name="Line 87"/>
              <p:cNvSpPr>
                <a:spLocks noChangeShapeType="1"/>
              </p:cNvSpPr>
              <p:nvPr/>
            </p:nvSpPr>
            <p:spPr bwMode="auto">
              <a:xfrm>
                <a:off x="1883" y="1110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" name="Rectangle 88"/>
              <p:cNvSpPr>
                <a:spLocks noChangeArrowheads="1"/>
              </p:cNvSpPr>
              <p:nvPr/>
            </p:nvSpPr>
            <p:spPr bwMode="auto">
              <a:xfrm>
                <a:off x="1415" y="1229"/>
                <a:ext cx="22" cy="22"/>
              </a:xfrm>
              <a:prstGeom prst="rect">
                <a:avLst/>
              </a:prstGeom>
              <a:noFill/>
              <a:ln w="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" name="Rectangle 89"/>
              <p:cNvSpPr>
                <a:spLocks noChangeArrowheads="1"/>
              </p:cNvSpPr>
              <p:nvPr/>
            </p:nvSpPr>
            <p:spPr bwMode="auto">
              <a:xfrm>
                <a:off x="1110" y="1675"/>
                <a:ext cx="22" cy="22"/>
              </a:xfrm>
              <a:prstGeom prst="rect">
                <a:avLst/>
              </a:prstGeom>
              <a:noFill/>
              <a:ln w="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" name="Rectangle 90"/>
              <p:cNvSpPr>
                <a:spLocks noChangeArrowheads="1"/>
              </p:cNvSpPr>
              <p:nvPr/>
            </p:nvSpPr>
            <p:spPr bwMode="auto">
              <a:xfrm>
                <a:off x="1719" y="1452"/>
                <a:ext cx="23" cy="22"/>
              </a:xfrm>
              <a:prstGeom prst="rect">
                <a:avLst/>
              </a:prstGeom>
              <a:noFill/>
              <a:ln w="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" name="Line 91"/>
              <p:cNvSpPr>
                <a:spLocks noChangeShapeType="1"/>
              </p:cNvSpPr>
              <p:nvPr/>
            </p:nvSpPr>
            <p:spPr bwMode="auto">
              <a:xfrm>
                <a:off x="1719" y="1660"/>
                <a:ext cx="15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" name="Line 92"/>
              <p:cNvSpPr>
                <a:spLocks noChangeShapeType="1"/>
              </p:cNvSpPr>
              <p:nvPr/>
            </p:nvSpPr>
            <p:spPr bwMode="auto">
              <a:xfrm>
                <a:off x="1727" y="1652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" name="Line 93"/>
              <p:cNvSpPr>
                <a:spLocks noChangeShapeType="1"/>
              </p:cNvSpPr>
              <p:nvPr/>
            </p:nvSpPr>
            <p:spPr bwMode="auto">
              <a:xfrm>
                <a:off x="1571" y="1236"/>
                <a:ext cx="15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" name="Line 94"/>
              <p:cNvSpPr>
                <a:spLocks noChangeShapeType="1"/>
              </p:cNvSpPr>
              <p:nvPr/>
            </p:nvSpPr>
            <p:spPr bwMode="auto">
              <a:xfrm>
                <a:off x="1578" y="1229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" name="Line 95"/>
              <p:cNvSpPr>
                <a:spLocks noChangeShapeType="1"/>
              </p:cNvSpPr>
              <p:nvPr/>
            </p:nvSpPr>
            <p:spPr bwMode="auto">
              <a:xfrm>
                <a:off x="1876" y="1095"/>
                <a:ext cx="14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" name="Line 96"/>
              <p:cNvSpPr>
                <a:spLocks noChangeShapeType="1"/>
              </p:cNvSpPr>
              <p:nvPr/>
            </p:nvSpPr>
            <p:spPr bwMode="auto">
              <a:xfrm>
                <a:off x="1883" y="1088"/>
                <a:ext cx="1" cy="14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" name="Line 97"/>
              <p:cNvSpPr>
                <a:spLocks noChangeShapeType="1"/>
              </p:cNvSpPr>
              <p:nvPr/>
            </p:nvSpPr>
            <p:spPr bwMode="auto">
              <a:xfrm>
                <a:off x="1876" y="1340"/>
                <a:ext cx="14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" name="Line 98"/>
              <p:cNvSpPr>
                <a:spLocks noChangeShapeType="1"/>
              </p:cNvSpPr>
              <p:nvPr/>
            </p:nvSpPr>
            <p:spPr bwMode="auto">
              <a:xfrm>
                <a:off x="1883" y="1333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" name="Line 99"/>
              <p:cNvSpPr>
                <a:spLocks noChangeShapeType="1"/>
              </p:cNvSpPr>
              <p:nvPr/>
            </p:nvSpPr>
            <p:spPr bwMode="auto">
              <a:xfrm>
                <a:off x="1719" y="1199"/>
                <a:ext cx="15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" name="Line 100"/>
              <p:cNvSpPr>
                <a:spLocks noChangeShapeType="1"/>
              </p:cNvSpPr>
              <p:nvPr/>
            </p:nvSpPr>
            <p:spPr bwMode="auto">
              <a:xfrm>
                <a:off x="1727" y="1192"/>
                <a:ext cx="1" cy="14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" name="Line 101"/>
              <p:cNvSpPr>
                <a:spLocks noChangeShapeType="1"/>
              </p:cNvSpPr>
              <p:nvPr/>
            </p:nvSpPr>
            <p:spPr bwMode="auto">
              <a:xfrm>
                <a:off x="1719" y="1013"/>
                <a:ext cx="15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" name="Line 102"/>
              <p:cNvSpPr>
                <a:spLocks noChangeShapeType="1"/>
              </p:cNvSpPr>
              <p:nvPr/>
            </p:nvSpPr>
            <p:spPr bwMode="auto">
              <a:xfrm>
                <a:off x="1727" y="1006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" name="Rectangle 103"/>
              <p:cNvSpPr>
                <a:spLocks noChangeArrowheads="1"/>
              </p:cNvSpPr>
              <p:nvPr/>
            </p:nvSpPr>
            <p:spPr bwMode="auto">
              <a:xfrm>
                <a:off x="1571" y="1489"/>
                <a:ext cx="22" cy="22"/>
              </a:xfrm>
              <a:prstGeom prst="rect">
                <a:avLst/>
              </a:prstGeom>
              <a:noFill/>
              <a:ln w="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" name="Line 104"/>
              <p:cNvSpPr>
                <a:spLocks noChangeShapeType="1"/>
              </p:cNvSpPr>
              <p:nvPr/>
            </p:nvSpPr>
            <p:spPr bwMode="auto">
              <a:xfrm>
                <a:off x="1415" y="1622"/>
                <a:ext cx="14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" name="Line 105"/>
              <p:cNvSpPr>
                <a:spLocks noChangeShapeType="1"/>
              </p:cNvSpPr>
              <p:nvPr/>
            </p:nvSpPr>
            <p:spPr bwMode="auto">
              <a:xfrm>
                <a:off x="1422" y="1615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" name="Line 106"/>
              <p:cNvSpPr>
                <a:spLocks noChangeShapeType="1"/>
              </p:cNvSpPr>
              <p:nvPr/>
            </p:nvSpPr>
            <p:spPr bwMode="auto">
              <a:xfrm>
                <a:off x="1571" y="1660"/>
                <a:ext cx="15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" name="Line 107"/>
              <p:cNvSpPr>
                <a:spLocks noChangeShapeType="1"/>
              </p:cNvSpPr>
              <p:nvPr/>
            </p:nvSpPr>
            <p:spPr bwMode="auto">
              <a:xfrm>
                <a:off x="1578" y="1652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" name="Rectangle 108"/>
              <p:cNvSpPr>
                <a:spLocks noChangeArrowheads="1"/>
              </p:cNvSpPr>
              <p:nvPr/>
            </p:nvSpPr>
            <p:spPr bwMode="auto">
              <a:xfrm>
                <a:off x="1571" y="1273"/>
                <a:ext cx="22" cy="23"/>
              </a:xfrm>
              <a:prstGeom prst="rect">
                <a:avLst/>
              </a:prstGeom>
              <a:noFill/>
              <a:ln w="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" name="Rectangle 109"/>
              <p:cNvSpPr>
                <a:spLocks noChangeArrowheads="1"/>
              </p:cNvSpPr>
              <p:nvPr/>
            </p:nvSpPr>
            <p:spPr bwMode="auto">
              <a:xfrm>
                <a:off x="1110" y="1816"/>
                <a:ext cx="22" cy="22"/>
              </a:xfrm>
              <a:prstGeom prst="rect">
                <a:avLst/>
              </a:prstGeom>
              <a:noFill/>
              <a:ln w="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" name="Line 110"/>
              <p:cNvSpPr>
                <a:spLocks noChangeShapeType="1"/>
              </p:cNvSpPr>
              <p:nvPr/>
            </p:nvSpPr>
            <p:spPr bwMode="auto">
              <a:xfrm>
                <a:off x="2180" y="1013"/>
                <a:ext cx="15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" name="Line 111"/>
              <p:cNvSpPr>
                <a:spLocks noChangeShapeType="1"/>
              </p:cNvSpPr>
              <p:nvPr/>
            </p:nvSpPr>
            <p:spPr bwMode="auto">
              <a:xfrm>
                <a:off x="2188" y="1006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" name="Line 112"/>
              <p:cNvSpPr>
                <a:spLocks noChangeShapeType="1"/>
              </p:cNvSpPr>
              <p:nvPr/>
            </p:nvSpPr>
            <p:spPr bwMode="auto">
              <a:xfrm>
                <a:off x="1415" y="1518"/>
                <a:ext cx="14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" name="Line 113"/>
              <p:cNvSpPr>
                <a:spLocks noChangeShapeType="1"/>
              </p:cNvSpPr>
              <p:nvPr/>
            </p:nvSpPr>
            <p:spPr bwMode="auto">
              <a:xfrm>
                <a:off x="1422" y="1511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" name="Line 114"/>
              <p:cNvSpPr>
                <a:spLocks noChangeShapeType="1"/>
              </p:cNvSpPr>
              <p:nvPr/>
            </p:nvSpPr>
            <p:spPr bwMode="auto">
              <a:xfrm>
                <a:off x="2024" y="1140"/>
                <a:ext cx="15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" name="Line 115"/>
              <p:cNvSpPr>
                <a:spLocks noChangeShapeType="1"/>
              </p:cNvSpPr>
              <p:nvPr/>
            </p:nvSpPr>
            <p:spPr bwMode="auto">
              <a:xfrm>
                <a:off x="2032" y="1132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" name="Rectangle 116"/>
              <p:cNvSpPr>
                <a:spLocks noChangeArrowheads="1"/>
              </p:cNvSpPr>
              <p:nvPr/>
            </p:nvSpPr>
            <p:spPr bwMode="auto">
              <a:xfrm>
                <a:off x="1259" y="1556"/>
                <a:ext cx="22" cy="22"/>
              </a:xfrm>
              <a:prstGeom prst="rect">
                <a:avLst/>
              </a:prstGeom>
              <a:noFill/>
              <a:ln w="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" name="Line 117"/>
              <p:cNvSpPr>
                <a:spLocks noChangeShapeType="1"/>
              </p:cNvSpPr>
              <p:nvPr/>
            </p:nvSpPr>
            <p:spPr bwMode="auto">
              <a:xfrm>
                <a:off x="1415" y="1437"/>
                <a:ext cx="14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" name="Line 118"/>
              <p:cNvSpPr>
                <a:spLocks noChangeShapeType="1"/>
              </p:cNvSpPr>
              <p:nvPr/>
            </p:nvSpPr>
            <p:spPr bwMode="auto">
              <a:xfrm>
                <a:off x="1422" y="1429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" name="Line 119"/>
              <p:cNvSpPr>
                <a:spLocks noChangeShapeType="1"/>
              </p:cNvSpPr>
              <p:nvPr/>
            </p:nvSpPr>
            <p:spPr bwMode="auto">
              <a:xfrm>
                <a:off x="1571" y="1459"/>
                <a:ext cx="15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" name="Line 120"/>
              <p:cNvSpPr>
                <a:spLocks noChangeShapeType="1"/>
              </p:cNvSpPr>
              <p:nvPr/>
            </p:nvSpPr>
            <p:spPr bwMode="auto">
              <a:xfrm>
                <a:off x="1578" y="1452"/>
                <a:ext cx="1" cy="14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" name="Rectangle 121"/>
              <p:cNvSpPr>
                <a:spLocks noChangeArrowheads="1"/>
              </p:cNvSpPr>
              <p:nvPr/>
            </p:nvSpPr>
            <p:spPr bwMode="auto">
              <a:xfrm>
                <a:off x="1415" y="1712"/>
                <a:ext cx="22" cy="22"/>
              </a:xfrm>
              <a:prstGeom prst="rect">
                <a:avLst/>
              </a:prstGeom>
              <a:noFill/>
              <a:ln w="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" name="Rectangle 122"/>
              <p:cNvSpPr>
                <a:spLocks noChangeArrowheads="1"/>
              </p:cNvSpPr>
              <p:nvPr/>
            </p:nvSpPr>
            <p:spPr bwMode="auto">
              <a:xfrm>
                <a:off x="1415" y="1452"/>
                <a:ext cx="22" cy="22"/>
              </a:xfrm>
              <a:prstGeom prst="rect">
                <a:avLst/>
              </a:prstGeom>
              <a:noFill/>
              <a:ln w="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" name="Line 123"/>
              <p:cNvSpPr>
                <a:spLocks noChangeShapeType="1"/>
              </p:cNvSpPr>
              <p:nvPr/>
            </p:nvSpPr>
            <p:spPr bwMode="auto">
              <a:xfrm>
                <a:off x="1571" y="1496"/>
                <a:ext cx="15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" name="Line 124"/>
              <p:cNvSpPr>
                <a:spLocks noChangeShapeType="1"/>
              </p:cNvSpPr>
              <p:nvPr/>
            </p:nvSpPr>
            <p:spPr bwMode="auto">
              <a:xfrm>
                <a:off x="1578" y="1489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" name="Line 125"/>
              <p:cNvSpPr>
                <a:spLocks noChangeShapeType="1"/>
              </p:cNvSpPr>
              <p:nvPr/>
            </p:nvSpPr>
            <p:spPr bwMode="auto">
              <a:xfrm>
                <a:off x="1571" y="1563"/>
                <a:ext cx="15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" name="Line 126"/>
              <p:cNvSpPr>
                <a:spLocks noChangeShapeType="1"/>
              </p:cNvSpPr>
              <p:nvPr/>
            </p:nvSpPr>
            <p:spPr bwMode="auto">
              <a:xfrm>
                <a:off x="1578" y="1556"/>
                <a:ext cx="1" cy="14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" name="Line 127"/>
              <p:cNvSpPr>
                <a:spLocks noChangeShapeType="1"/>
              </p:cNvSpPr>
              <p:nvPr/>
            </p:nvSpPr>
            <p:spPr bwMode="auto">
              <a:xfrm>
                <a:off x="1571" y="1400"/>
                <a:ext cx="15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" name="Line 128"/>
              <p:cNvSpPr>
                <a:spLocks noChangeShapeType="1"/>
              </p:cNvSpPr>
              <p:nvPr/>
            </p:nvSpPr>
            <p:spPr bwMode="auto">
              <a:xfrm>
                <a:off x="1578" y="1392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" name="Line 129"/>
              <p:cNvSpPr>
                <a:spLocks noChangeShapeType="1"/>
              </p:cNvSpPr>
              <p:nvPr/>
            </p:nvSpPr>
            <p:spPr bwMode="auto">
              <a:xfrm>
                <a:off x="1415" y="1645"/>
                <a:ext cx="14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" name="Line 130"/>
              <p:cNvSpPr>
                <a:spLocks noChangeShapeType="1"/>
              </p:cNvSpPr>
              <p:nvPr/>
            </p:nvSpPr>
            <p:spPr bwMode="auto">
              <a:xfrm>
                <a:off x="1422" y="1637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" name="Rectangle 131"/>
              <p:cNvSpPr>
                <a:spLocks noChangeArrowheads="1"/>
              </p:cNvSpPr>
              <p:nvPr/>
            </p:nvSpPr>
            <p:spPr bwMode="auto">
              <a:xfrm>
                <a:off x="1719" y="1370"/>
                <a:ext cx="23" cy="22"/>
              </a:xfrm>
              <a:prstGeom prst="rect">
                <a:avLst/>
              </a:prstGeom>
              <a:noFill/>
              <a:ln w="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" name="Line 132"/>
              <p:cNvSpPr>
                <a:spLocks noChangeShapeType="1"/>
              </p:cNvSpPr>
              <p:nvPr/>
            </p:nvSpPr>
            <p:spPr bwMode="auto">
              <a:xfrm>
                <a:off x="1259" y="1704"/>
                <a:ext cx="14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3" name="Line 133"/>
              <p:cNvSpPr>
                <a:spLocks noChangeShapeType="1"/>
              </p:cNvSpPr>
              <p:nvPr/>
            </p:nvSpPr>
            <p:spPr bwMode="auto">
              <a:xfrm>
                <a:off x="1266" y="1697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4" name="Rectangle 134"/>
              <p:cNvSpPr>
                <a:spLocks noChangeArrowheads="1"/>
              </p:cNvSpPr>
              <p:nvPr/>
            </p:nvSpPr>
            <p:spPr bwMode="auto">
              <a:xfrm>
                <a:off x="2024" y="1050"/>
                <a:ext cx="23" cy="23"/>
              </a:xfrm>
              <a:prstGeom prst="rect">
                <a:avLst/>
              </a:prstGeom>
              <a:noFill/>
              <a:ln w="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5" name="Line 135"/>
              <p:cNvSpPr>
                <a:spLocks noChangeShapeType="1"/>
              </p:cNvSpPr>
              <p:nvPr/>
            </p:nvSpPr>
            <p:spPr bwMode="auto">
              <a:xfrm>
                <a:off x="1259" y="1459"/>
                <a:ext cx="14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6" name="Line 136"/>
              <p:cNvSpPr>
                <a:spLocks noChangeShapeType="1"/>
              </p:cNvSpPr>
              <p:nvPr/>
            </p:nvSpPr>
            <p:spPr bwMode="auto">
              <a:xfrm>
                <a:off x="1266" y="1452"/>
                <a:ext cx="1" cy="14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7" name="Rectangle 137"/>
              <p:cNvSpPr>
                <a:spLocks noChangeArrowheads="1"/>
              </p:cNvSpPr>
              <p:nvPr/>
            </p:nvSpPr>
            <p:spPr bwMode="auto">
              <a:xfrm>
                <a:off x="1415" y="1556"/>
                <a:ext cx="22" cy="22"/>
              </a:xfrm>
              <a:prstGeom prst="rect">
                <a:avLst/>
              </a:prstGeom>
              <a:noFill/>
              <a:ln w="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" name="Rectangle 138"/>
              <p:cNvSpPr>
                <a:spLocks noChangeArrowheads="1"/>
              </p:cNvSpPr>
              <p:nvPr/>
            </p:nvSpPr>
            <p:spPr bwMode="auto">
              <a:xfrm>
                <a:off x="1259" y="1712"/>
                <a:ext cx="22" cy="22"/>
              </a:xfrm>
              <a:prstGeom prst="rect">
                <a:avLst/>
              </a:prstGeom>
              <a:noFill/>
              <a:ln w="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9" name="Line 139"/>
              <p:cNvSpPr>
                <a:spLocks noChangeShapeType="1"/>
              </p:cNvSpPr>
              <p:nvPr/>
            </p:nvSpPr>
            <p:spPr bwMode="auto">
              <a:xfrm>
                <a:off x="1259" y="1660"/>
                <a:ext cx="14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0" name="Line 140"/>
              <p:cNvSpPr>
                <a:spLocks noChangeShapeType="1"/>
              </p:cNvSpPr>
              <p:nvPr/>
            </p:nvSpPr>
            <p:spPr bwMode="auto">
              <a:xfrm>
                <a:off x="1266" y="1652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1" name="Line 141"/>
              <p:cNvSpPr>
                <a:spLocks noChangeShapeType="1"/>
              </p:cNvSpPr>
              <p:nvPr/>
            </p:nvSpPr>
            <p:spPr bwMode="auto">
              <a:xfrm>
                <a:off x="1259" y="1845"/>
                <a:ext cx="14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2" name="Line 142"/>
              <p:cNvSpPr>
                <a:spLocks noChangeShapeType="1"/>
              </p:cNvSpPr>
              <p:nvPr/>
            </p:nvSpPr>
            <p:spPr bwMode="auto">
              <a:xfrm>
                <a:off x="1266" y="1838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3" name="Line 143"/>
              <p:cNvSpPr>
                <a:spLocks noChangeShapeType="1"/>
              </p:cNvSpPr>
              <p:nvPr/>
            </p:nvSpPr>
            <p:spPr bwMode="auto">
              <a:xfrm>
                <a:off x="1571" y="1541"/>
                <a:ext cx="15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4" name="Line 144"/>
              <p:cNvSpPr>
                <a:spLocks noChangeShapeType="1"/>
              </p:cNvSpPr>
              <p:nvPr/>
            </p:nvSpPr>
            <p:spPr bwMode="auto">
              <a:xfrm>
                <a:off x="1578" y="1533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5" name="Line 145"/>
              <p:cNvSpPr>
                <a:spLocks noChangeShapeType="1"/>
              </p:cNvSpPr>
              <p:nvPr/>
            </p:nvSpPr>
            <p:spPr bwMode="auto">
              <a:xfrm>
                <a:off x="1876" y="1437"/>
                <a:ext cx="14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6" name="Line 146"/>
              <p:cNvSpPr>
                <a:spLocks noChangeShapeType="1"/>
              </p:cNvSpPr>
              <p:nvPr/>
            </p:nvSpPr>
            <p:spPr bwMode="auto">
              <a:xfrm>
                <a:off x="1883" y="1429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7" name="Line 147"/>
              <p:cNvSpPr>
                <a:spLocks noChangeShapeType="1"/>
              </p:cNvSpPr>
              <p:nvPr/>
            </p:nvSpPr>
            <p:spPr bwMode="auto">
              <a:xfrm>
                <a:off x="1876" y="1236"/>
                <a:ext cx="14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8" name="Line 148"/>
              <p:cNvSpPr>
                <a:spLocks noChangeShapeType="1"/>
              </p:cNvSpPr>
              <p:nvPr/>
            </p:nvSpPr>
            <p:spPr bwMode="auto">
              <a:xfrm>
                <a:off x="1883" y="1229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9" name="Rectangle 149"/>
              <p:cNvSpPr>
                <a:spLocks noChangeArrowheads="1"/>
              </p:cNvSpPr>
              <p:nvPr/>
            </p:nvSpPr>
            <p:spPr bwMode="auto">
              <a:xfrm>
                <a:off x="1571" y="1229"/>
                <a:ext cx="22" cy="22"/>
              </a:xfrm>
              <a:prstGeom prst="rect">
                <a:avLst/>
              </a:prstGeom>
              <a:noFill/>
              <a:ln w="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0" name="Line 150"/>
              <p:cNvSpPr>
                <a:spLocks noChangeShapeType="1"/>
              </p:cNvSpPr>
              <p:nvPr/>
            </p:nvSpPr>
            <p:spPr bwMode="auto">
              <a:xfrm>
                <a:off x="1876" y="1013"/>
                <a:ext cx="14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1" name="Line 151"/>
              <p:cNvSpPr>
                <a:spLocks noChangeShapeType="1"/>
              </p:cNvSpPr>
              <p:nvPr/>
            </p:nvSpPr>
            <p:spPr bwMode="auto">
              <a:xfrm>
                <a:off x="1883" y="1006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2" name="Line 152"/>
              <p:cNvSpPr>
                <a:spLocks noChangeShapeType="1"/>
              </p:cNvSpPr>
              <p:nvPr/>
            </p:nvSpPr>
            <p:spPr bwMode="auto">
              <a:xfrm>
                <a:off x="1259" y="1362"/>
                <a:ext cx="14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3" name="Line 153"/>
              <p:cNvSpPr>
                <a:spLocks noChangeShapeType="1"/>
              </p:cNvSpPr>
              <p:nvPr/>
            </p:nvSpPr>
            <p:spPr bwMode="auto">
              <a:xfrm>
                <a:off x="1266" y="1355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4" name="Rectangle 154"/>
              <p:cNvSpPr>
                <a:spLocks noChangeArrowheads="1"/>
              </p:cNvSpPr>
              <p:nvPr/>
            </p:nvSpPr>
            <p:spPr bwMode="auto">
              <a:xfrm>
                <a:off x="1415" y="1593"/>
                <a:ext cx="22" cy="22"/>
              </a:xfrm>
              <a:prstGeom prst="rect">
                <a:avLst/>
              </a:prstGeom>
              <a:noFill/>
              <a:ln w="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5" name="Line 155"/>
              <p:cNvSpPr>
                <a:spLocks noChangeShapeType="1"/>
              </p:cNvSpPr>
              <p:nvPr/>
            </p:nvSpPr>
            <p:spPr bwMode="auto">
              <a:xfrm>
                <a:off x="1876" y="1236"/>
                <a:ext cx="14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6" name="Line 156"/>
              <p:cNvSpPr>
                <a:spLocks noChangeShapeType="1"/>
              </p:cNvSpPr>
              <p:nvPr/>
            </p:nvSpPr>
            <p:spPr bwMode="auto">
              <a:xfrm>
                <a:off x="1883" y="1229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7" name="Rectangle 157"/>
              <p:cNvSpPr>
                <a:spLocks noChangeArrowheads="1"/>
              </p:cNvSpPr>
              <p:nvPr/>
            </p:nvSpPr>
            <p:spPr bwMode="auto">
              <a:xfrm>
                <a:off x="1259" y="1615"/>
                <a:ext cx="22" cy="22"/>
              </a:xfrm>
              <a:prstGeom prst="rect">
                <a:avLst/>
              </a:prstGeom>
              <a:noFill/>
              <a:ln w="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8" name="Rectangle 158"/>
              <p:cNvSpPr>
                <a:spLocks noChangeArrowheads="1"/>
              </p:cNvSpPr>
              <p:nvPr/>
            </p:nvSpPr>
            <p:spPr bwMode="auto">
              <a:xfrm>
                <a:off x="1876" y="969"/>
                <a:ext cx="22" cy="22"/>
              </a:xfrm>
              <a:prstGeom prst="rect">
                <a:avLst/>
              </a:prstGeom>
              <a:noFill/>
              <a:ln w="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9" name="Line 159"/>
              <p:cNvSpPr>
                <a:spLocks noChangeShapeType="1"/>
              </p:cNvSpPr>
              <p:nvPr/>
            </p:nvSpPr>
            <p:spPr bwMode="auto">
              <a:xfrm>
                <a:off x="1110" y="1741"/>
                <a:ext cx="15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0" name="Line 160"/>
              <p:cNvSpPr>
                <a:spLocks noChangeShapeType="1"/>
              </p:cNvSpPr>
              <p:nvPr/>
            </p:nvSpPr>
            <p:spPr bwMode="auto">
              <a:xfrm>
                <a:off x="1117" y="1734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1" name="Line 161"/>
              <p:cNvSpPr>
                <a:spLocks noChangeShapeType="1"/>
              </p:cNvSpPr>
              <p:nvPr/>
            </p:nvSpPr>
            <p:spPr bwMode="auto">
              <a:xfrm>
                <a:off x="1719" y="1362"/>
                <a:ext cx="15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2" name="Line 162"/>
              <p:cNvSpPr>
                <a:spLocks noChangeShapeType="1"/>
              </p:cNvSpPr>
              <p:nvPr/>
            </p:nvSpPr>
            <p:spPr bwMode="auto">
              <a:xfrm>
                <a:off x="1727" y="1355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3" name="Rectangle 163"/>
              <p:cNvSpPr>
                <a:spLocks noChangeArrowheads="1"/>
              </p:cNvSpPr>
              <p:nvPr/>
            </p:nvSpPr>
            <p:spPr bwMode="auto">
              <a:xfrm>
                <a:off x="1259" y="1533"/>
                <a:ext cx="22" cy="23"/>
              </a:xfrm>
              <a:prstGeom prst="rect">
                <a:avLst/>
              </a:prstGeom>
              <a:noFill/>
              <a:ln w="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4" name="Line 164"/>
              <p:cNvSpPr>
                <a:spLocks noChangeShapeType="1"/>
              </p:cNvSpPr>
              <p:nvPr/>
            </p:nvSpPr>
            <p:spPr bwMode="auto">
              <a:xfrm>
                <a:off x="1571" y="1258"/>
                <a:ext cx="15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5" name="Line 165"/>
              <p:cNvSpPr>
                <a:spLocks noChangeShapeType="1"/>
              </p:cNvSpPr>
              <p:nvPr/>
            </p:nvSpPr>
            <p:spPr bwMode="auto">
              <a:xfrm>
                <a:off x="1578" y="1251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6" name="Rectangle 166"/>
              <p:cNvSpPr>
                <a:spLocks noChangeArrowheads="1"/>
              </p:cNvSpPr>
              <p:nvPr/>
            </p:nvSpPr>
            <p:spPr bwMode="auto">
              <a:xfrm>
                <a:off x="1415" y="1593"/>
                <a:ext cx="22" cy="22"/>
              </a:xfrm>
              <a:prstGeom prst="rect">
                <a:avLst/>
              </a:prstGeom>
              <a:noFill/>
              <a:ln w="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7" name="Rectangle 167"/>
              <p:cNvSpPr>
                <a:spLocks noChangeArrowheads="1"/>
              </p:cNvSpPr>
              <p:nvPr/>
            </p:nvSpPr>
            <p:spPr bwMode="auto">
              <a:xfrm>
                <a:off x="1415" y="1429"/>
                <a:ext cx="22" cy="23"/>
              </a:xfrm>
              <a:prstGeom prst="rect">
                <a:avLst/>
              </a:prstGeom>
              <a:noFill/>
              <a:ln w="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8" name="Line 168"/>
              <p:cNvSpPr>
                <a:spLocks noChangeShapeType="1"/>
              </p:cNvSpPr>
              <p:nvPr/>
            </p:nvSpPr>
            <p:spPr bwMode="auto">
              <a:xfrm>
                <a:off x="1876" y="1578"/>
                <a:ext cx="14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" name="Line 169"/>
              <p:cNvSpPr>
                <a:spLocks noChangeShapeType="1"/>
              </p:cNvSpPr>
              <p:nvPr/>
            </p:nvSpPr>
            <p:spPr bwMode="auto">
              <a:xfrm>
                <a:off x="1883" y="1570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" name="Line 170"/>
              <p:cNvSpPr>
                <a:spLocks noChangeShapeType="1"/>
              </p:cNvSpPr>
              <p:nvPr/>
            </p:nvSpPr>
            <p:spPr bwMode="auto">
              <a:xfrm>
                <a:off x="1719" y="1236"/>
                <a:ext cx="15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" name="Line 171"/>
              <p:cNvSpPr>
                <a:spLocks noChangeShapeType="1"/>
              </p:cNvSpPr>
              <p:nvPr/>
            </p:nvSpPr>
            <p:spPr bwMode="auto">
              <a:xfrm>
                <a:off x="1727" y="1229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" name="Line 172"/>
              <p:cNvSpPr>
                <a:spLocks noChangeShapeType="1"/>
              </p:cNvSpPr>
              <p:nvPr/>
            </p:nvSpPr>
            <p:spPr bwMode="auto">
              <a:xfrm>
                <a:off x="1719" y="1318"/>
                <a:ext cx="15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3" name="Line 173"/>
              <p:cNvSpPr>
                <a:spLocks noChangeShapeType="1"/>
              </p:cNvSpPr>
              <p:nvPr/>
            </p:nvSpPr>
            <p:spPr bwMode="auto">
              <a:xfrm>
                <a:off x="1727" y="1310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4" name="Rectangle 174"/>
              <p:cNvSpPr>
                <a:spLocks noChangeArrowheads="1"/>
              </p:cNvSpPr>
              <p:nvPr/>
            </p:nvSpPr>
            <p:spPr bwMode="auto">
              <a:xfrm>
                <a:off x="1259" y="1511"/>
                <a:ext cx="22" cy="22"/>
              </a:xfrm>
              <a:prstGeom prst="rect">
                <a:avLst/>
              </a:prstGeom>
              <a:noFill/>
              <a:ln w="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5" name="Rectangle 175"/>
              <p:cNvSpPr>
                <a:spLocks noChangeArrowheads="1"/>
              </p:cNvSpPr>
              <p:nvPr/>
            </p:nvSpPr>
            <p:spPr bwMode="auto">
              <a:xfrm>
                <a:off x="1415" y="1370"/>
                <a:ext cx="22" cy="22"/>
              </a:xfrm>
              <a:prstGeom prst="rect">
                <a:avLst/>
              </a:prstGeom>
              <a:noFill/>
              <a:ln w="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6" name="Rectangle 176"/>
              <p:cNvSpPr>
                <a:spLocks noChangeArrowheads="1"/>
              </p:cNvSpPr>
              <p:nvPr/>
            </p:nvSpPr>
            <p:spPr bwMode="auto">
              <a:xfrm>
                <a:off x="1259" y="1637"/>
                <a:ext cx="22" cy="23"/>
              </a:xfrm>
              <a:prstGeom prst="rect">
                <a:avLst/>
              </a:prstGeom>
              <a:noFill/>
              <a:ln w="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7" name="Line 177"/>
              <p:cNvSpPr>
                <a:spLocks noChangeShapeType="1"/>
              </p:cNvSpPr>
              <p:nvPr/>
            </p:nvSpPr>
            <p:spPr bwMode="auto">
              <a:xfrm>
                <a:off x="1571" y="1481"/>
                <a:ext cx="15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8" name="Line 178"/>
              <p:cNvSpPr>
                <a:spLocks noChangeShapeType="1"/>
              </p:cNvSpPr>
              <p:nvPr/>
            </p:nvSpPr>
            <p:spPr bwMode="auto">
              <a:xfrm>
                <a:off x="1578" y="1474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9" name="Rectangle 179"/>
              <p:cNvSpPr>
                <a:spLocks noChangeArrowheads="1"/>
              </p:cNvSpPr>
              <p:nvPr/>
            </p:nvSpPr>
            <p:spPr bwMode="auto">
              <a:xfrm>
                <a:off x="1876" y="1110"/>
                <a:ext cx="22" cy="22"/>
              </a:xfrm>
              <a:prstGeom prst="rect">
                <a:avLst/>
              </a:prstGeom>
              <a:noFill/>
              <a:ln w="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0" name="Line 180"/>
              <p:cNvSpPr>
                <a:spLocks noChangeShapeType="1"/>
              </p:cNvSpPr>
              <p:nvPr/>
            </p:nvSpPr>
            <p:spPr bwMode="auto">
              <a:xfrm>
                <a:off x="1571" y="1281"/>
                <a:ext cx="15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1" name="Line 181"/>
              <p:cNvSpPr>
                <a:spLocks noChangeShapeType="1"/>
              </p:cNvSpPr>
              <p:nvPr/>
            </p:nvSpPr>
            <p:spPr bwMode="auto">
              <a:xfrm>
                <a:off x="1578" y="1273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2" name="Rectangle 182"/>
              <p:cNvSpPr>
                <a:spLocks noChangeArrowheads="1"/>
              </p:cNvSpPr>
              <p:nvPr/>
            </p:nvSpPr>
            <p:spPr bwMode="auto">
              <a:xfrm>
                <a:off x="1876" y="1050"/>
                <a:ext cx="22" cy="23"/>
              </a:xfrm>
              <a:prstGeom prst="rect">
                <a:avLst/>
              </a:prstGeom>
              <a:noFill/>
              <a:ln w="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3" name="Rectangle 183"/>
              <p:cNvSpPr>
                <a:spLocks noChangeArrowheads="1"/>
              </p:cNvSpPr>
              <p:nvPr/>
            </p:nvSpPr>
            <p:spPr bwMode="auto">
              <a:xfrm>
                <a:off x="1259" y="1556"/>
                <a:ext cx="22" cy="22"/>
              </a:xfrm>
              <a:prstGeom prst="rect">
                <a:avLst/>
              </a:prstGeom>
              <a:noFill/>
              <a:ln w="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4" name="Line 184"/>
              <p:cNvSpPr>
                <a:spLocks noChangeShapeType="1"/>
              </p:cNvSpPr>
              <p:nvPr/>
            </p:nvSpPr>
            <p:spPr bwMode="auto">
              <a:xfrm>
                <a:off x="1876" y="1199"/>
                <a:ext cx="14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5" name="Line 185"/>
              <p:cNvSpPr>
                <a:spLocks noChangeShapeType="1"/>
              </p:cNvSpPr>
              <p:nvPr/>
            </p:nvSpPr>
            <p:spPr bwMode="auto">
              <a:xfrm>
                <a:off x="1883" y="1192"/>
                <a:ext cx="1" cy="14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6" name="Line 186"/>
              <p:cNvSpPr>
                <a:spLocks noChangeShapeType="1"/>
              </p:cNvSpPr>
              <p:nvPr/>
            </p:nvSpPr>
            <p:spPr bwMode="auto">
              <a:xfrm>
                <a:off x="1415" y="1600"/>
                <a:ext cx="14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7" name="Line 187"/>
              <p:cNvSpPr>
                <a:spLocks noChangeShapeType="1"/>
              </p:cNvSpPr>
              <p:nvPr/>
            </p:nvSpPr>
            <p:spPr bwMode="auto">
              <a:xfrm>
                <a:off x="1422" y="1593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8" name="Rectangle 188"/>
              <p:cNvSpPr>
                <a:spLocks noChangeArrowheads="1"/>
              </p:cNvSpPr>
              <p:nvPr/>
            </p:nvSpPr>
            <p:spPr bwMode="auto">
              <a:xfrm>
                <a:off x="1571" y="1392"/>
                <a:ext cx="22" cy="22"/>
              </a:xfrm>
              <a:prstGeom prst="rect">
                <a:avLst/>
              </a:prstGeom>
              <a:noFill/>
              <a:ln w="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9" name="Rectangle 189"/>
              <p:cNvSpPr>
                <a:spLocks noChangeArrowheads="1"/>
              </p:cNvSpPr>
              <p:nvPr/>
            </p:nvSpPr>
            <p:spPr bwMode="auto">
              <a:xfrm>
                <a:off x="1259" y="1756"/>
                <a:ext cx="22" cy="23"/>
              </a:xfrm>
              <a:prstGeom prst="rect">
                <a:avLst/>
              </a:prstGeom>
              <a:noFill/>
              <a:ln w="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0" name="Line 190"/>
              <p:cNvSpPr>
                <a:spLocks noChangeShapeType="1"/>
              </p:cNvSpPr>
              <p:nvPr/>
            </p:nvSpPr>
            <p:spPr bwMode="auto">
              <a:xfrm>
                <a:off x="1415" y="1518"/>
                <a:ext cx="14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" name="Line 191"/>
              <p:cNvSpPr>
                <a:spLocks noChangeShapeType="1"/>
              </p:cNvSpPr>
              <p:nvPr/>
            </p:nvSpPr>
            <p:spPr bwMode="auto">
              <a:xfrm>
                <a:off x="1422" y="1511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2" name="Rectangle 192"/>
              <p:cNvSpPr>
                <a:spLocks noChangeArrowheads="1"/>
              </p:cNvSpPr>
              <p:nvPr/>
            </p:nvSpPr>
            <p:spPr bwMode="auto">
              <a:xfrm>
                <a:off x="1110" y="1897"/>
                <a:ext cx="22" cy="23"/>
              </a:xfrm>
              <a:prstGeom prst="rect">
                <a:avLst/>
              </a:prstGeom>
              <a:noFill/>
              <a:ln w="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3" name="Line 193"/>
              <p:cNvSpPr>
                <a:spLocks noChangeShapeType="1"/>
              </p:cNvSpPr>
              <p:nvPr/>
            </p:nvSpPr>
            <p:spPr bwMode="auto">
              <a:xfrm>
                <a:off x="1876" y="1296"/>
                <a:ext cx="14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4" name="Line 194"/>
              <p:cNvSpPr>
                <a:spLocks noChangeShapeType="1"/>
              </p:cNvSpPr>
              <p:nvPr/>
            </p:nvSpPr>
            <p:spPr bwMode="auto">
              <a:xfrm>
                <a:off x="1883" y="1288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5" name="Line 195"/>
              <p:cNvSpPr>
                <a:spLocks noChangeShapeType="1"/>
              </p:cNvSpPr>
              <p:nvPr/>
            </p:nvSpPr>
            <p:spPr bwMode="auto">
              <a:xfrm>
                <a:off x="1415" y="1682"/>
                <a:ext cx="14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6" name="Line 196"/>
              <p:cNvSpPr>
                <a:spLocks noChangeShapeType="1"/>
              </p:cNvSpPr>
              <p:nvPr/>
            </p:nvSpPr>
            <p:spPr bwMode="auto">
              <a:xfrm>
                <a:off x="1422" y="1675"/>
                <a:ext cx="1" cy="14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7" name="Line 197"/>
              <p:cNvSpPr>
                <a:spLocks noChangeShapeType="1"/>
              </p:cNvSpPr>
              <p:nvPr/>
            </p:nvSpPr>
            <p:spPr bwMode="auto">
              <a:xfrm>
                <a:off x="2180" y="1013"/>
                <a:ext cx="15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8" name="Line 198"/>
              <p:cNvSpPr>
                <a:spLocks noChangeShapeType="1"/>
              </p:cNvSpPr>
              <p:nvPr/>
            </p:nvSpPr>
            <p:spPr bwMode="auto">
              <a:xfrm>
                <a:off x="2188" y="1006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9" name="Line 199"/>
              <p:cNvSpPr>
                <a:spLocks noChangeShapeType="1"/>
              </p:cNvSpPr>
              <p:nvPr/>
            </p:nvSpPr>
            <p:spPr bwMode="auto">
              <a:xfrm>
                <a:off x="1719" y="1318"/>
                <a:ext cx="15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0" name="Line 200"/>
              <p:cNvSpPr>
                <a:spLocks noChangeShapeType="1"/>
              </p:cNvSpPr>
              <p:nvPr/>
            </p:nvSpPr>
            <p:spPr bwMode="auto">
              <a:xfrm>
                <a:off x="1727" y="1310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1" name="Line 201"/>
              <p:cNvSpPr>
                <a:spLocks noChangeShapeType="1"/>
              </p:cNvSpPr>
              <p:nvPr/>
            </p:nvSpPr>
            <p:spPr bwMode="auto">
              <a:xfrm>
                <a:off x="1571" y="1400"/>
                <a:ext cx="15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2" name="Line 202"/>
              <p:cNvSpPr>
                <a:spLocks noChangeShapeType="1"/>
              </p:cNvSpPr>
              <p:nvPr/>
            </p:nvSpPr>
            <p:spPr bwMode="auto">
              <a:xfrm>
                <a:off x="1578" y="1392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3" name="Line 203"/>
              <p:cNvSpPr>
                <a:spLocks noChangeShapeType="1"/>
              </p:cNvSpPr>
              <p:nvPr/>
            </p:nvSpPr>
            <p:spPr bwMode="auto">
              <a:xfrm>
                <a:off x="1259" y="1660"/>
                <a:ext cx="14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4" name="Line 204"/>
              <p:cNvSpPr>
                <a:spLocks noChangeShapeType="1"/>
              </p:cNvSpPr>
              <p:nvPr/>
            </p:nvSpPr>
            <p:spPr bwMode="auto">
              <a:xfrm>
                <a:off x="1266" y="1652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" name="Group 205"/>
            <p:cNvGrpSpPr>
              <a:grpSpLocks/>
            </p:cNvGrpSpPr>
            <p:nvPr/>
          </p:nvGrpSpPr>
          <p:grpSpPr bwMode="auto">
            <a:xfrm>
              <a:off x="768" y="790"/>
              <a:ext cx="1577" cy="1605"/>
              <a:chOff x="768" y="790"/>
              <a:chExt cx="1577" cy="1605"/>
            </a:xfrm>
          </p:grpSpPr>
          <p:sp>
            <p:nvSpPr>
              <p:cNvPr id="25" name="Line 206"/>
              <p:cNvSpPr>
                <a:spLocks noChangeShapeType="1"/>
              </p:cNvSpPr>
              <p:nvPr/>
            </p:nvSpPr>
            <p:spPr bwMode="auto">
              <a:xfrm>
                <a:off x="1259" y="1927"/>
                <a:ext cx="14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Line 207"/>
              <p:cNvSpPr>
                <a:spLocks noChangeShapeType="1"/>
              </p:cNvSpPr>
              <p:nvPr/>
            </p:nvSpPr>
            <p:spPr bwMode="auto">
              <a:xfrm>
                <a:off x="1266" y="1920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Line 208"/>
              <p:cNvSpPr>
                <a:spLocks noChangeShapeType="1"/>
              </p:cNvSpPr>
              <p:nvPr/>
            </p:nvSpPr>
            <p:spPr bwMode="auto">
              <a:xfrm>
                <a:off x="1719" y="1541"/>
                <a:ext cx="15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Line 209"/>
              <p:cNvSpPr>
                <a:spLocks noChangeShapeType="1"/>
              </p:cNvSpPr>
              <p:nvPr/>
            </p:nvSpPr>
            <p:spPr bwMode="auto">
              <a:xfrm>
                <a:off x="1727" y="1533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Line 210"/>
              <p:cNvSpPr>
                <a:spLocks noChangeShapeType="1"/>
              </p:cNvSpPr>
              <p:nvPr/>
            </p:nvSpPr>
            <p:spPr bwMode="auto">
              <a:xfrm>
                <a:off x="1259" y="1786"/>
                <a:ext cx="14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Line 211"/>
              <p:cNvSpPr>
                <a:spLocks noChangeShapeType="1"/>
              </p:cNvSpPr>
              <p:nvPr/>
            </p:nvSpPr>
            <p:spPr bwMode="auto">
              <a:xfrm>
                <a:off x="1266" y="1779"/>
                <a:ext cx="1" cy="14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Rectangle 212"/>
              <p:cNvSpPr>
                <a:spLocks noChangeArrowheads="1"/>
              </p:cNvSpPr>
              <p:nvPr/>
            </p:nvSpPr>
            <p:spPr bwMode="auto">
              <a:xfrm>
                <a:off x="1719" y="1355"/>
                <a:ext cx="23" cy="22"/>
              </a:xfrm>
              <a:prstGeom prst="rect">
                <a:avLst/>
              </a:prstGeom>
              <a:noFill/>
              <a:ln w="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Rectangle 213"/>
              <p:cNvSpPr>
                <a:spLocks noChangeArrowheads="1"/>
              </p:cNvSpPr>
              <p:nvPr/>
            </p:nvSpPr>
            <p:spPr bwMode="auto">
              <a:xfrm>
                <a:off x="1571" y="1556"/>
                <a:ext cx="22" cy="22"/>
              </a:xfrm>
              <a:prstGeom prst="rect">
                <a:avLst/>
              </a:prstGeom>
              <a:noFill/>
              <a:ln w="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Line 214"/>
              <p:cNvSpPr>
                <a:spLocks noChangeShapeType="1"/>
              </p:cNvSpPr>
              <p:nvPr/>
            </p:nvSpPr>
            <p:spPr bwMode="auto">
              <a:xfrm>
                <a:off x="1259" y="1563"/>
                <a:ext cx="14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Line 215"/>
              <p:cNvSpPr>
                <a:spLocks noChangeShapeType="1"/>
              </p:cNvSpPr>
              <p:nvPr/>
            </p:nvSpPr>
            <p:spPr bwMode="auto">
              <a:xfrm>
                <a:off x="1266" y="1556"/>
                <a:ext cx="1" cy="14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Line 216"/>
              <p:cNvSpPr>
                <a:spLocks noChangeShapeType="1"/>
              </p:cNvSpPr>
              <p:nvPr/>
            </p:nvSpPr>
            <p:spPr bwMode="auto">
              <a:xfrm>
                <a:off x="1415" y="1541"/>
                <a:ext cx="14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Line 217"/>
              <p:cNvSpPr>
                <a:spLocks noChangeShapeType="1"/>
              </p:cNvSpPr>
              <p:nvPr/>
            </p:nvSpPr>
            <p:spPr bwMode="auto">
              <a:xfrm>
                <a:off x="1422" y="1533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Rectangle 218"/>
              <p:cNvSpPr>
                <a:spLocks noChangeArrowheads="1"/>
              </p:cNvSpPr>
              <p:nvPr/>
            </p:nvSpPr>
            <p:spPr bwMode="auto">
              <a:xfrm>
                <a:off x="1110" y="1816"/>
                <a:ext cx="22" cy="22"/>
              </a:xfrm>
              <a:prstGeom prst="rect">
                <a:avLst/>
              </a:prstGeom>
              <a:noFill/>
              <a:ln w="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Line 219"/>
              <p:cNvSpPr>
                <a:spLocks noChangeShapeType="1"/>
              </p:cNvSpPr>
              <p:nvPr/>
            </p:nvSpPr>
            <p:spPr bwMode="auto">
              <a:xfrm>
                <a:off x="1719" y="1236"/>
                <a:ext cx="15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Line 220"/>
              <p:cNvSpPr>
                <a:spLocks noChangeShapeType="1"/>
              </p:cNvSpPr>
              <p:nvPr/>
            </p:nvSpPr>
            <p:spPr bwMode="auto">
              <a:xfrm>
                <a:off x="1727" y="1229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Rectangle 221"/>
              <p:cNvSpPr>
                <a:spLocks noChangeArrowheads="1"/>
              </p:cNvSpPr>
              <p:nvPr/>
            </p:nvSpPr>
            <p:spPr bwMode="auto">
              <a:xfrm>
                <a:off x="1719" y="1028"/>
                <a:ext cx="23" cy="22"/>
              </a:xfrm>
              <a:prstGeom prst="rect">
                <a:avLst/>
              </a:prstGeom>
              <a:noFill/>
              <a:ln w="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Line 222"/>
              <p:cNvSpPr>
                <a:spLocks noChangeShapeType="1"/>
              </p:cNvSpPr>
              <p:nvPr/>
            </p:nvSpPr>
            <p:spPr bwMode="auto">
              <a:xfrm>
                <a:off x="1259" y="1741"/>
                <a:ext cx="14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Line 223"/>
              <p:cNvSpPr>
                <a:spLocks noChangeShapeType="1"/>
              </p:cNvSpPr>
              <p:nvPr/>
            </p:nvSpPr>
            <p:spPr bwMode="auto">
              <a:xfrm>
                <a:off x="1266" y="1734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Line 224"/>
              <p:cNvSpPr>
                <a:spLocks noChangeShapeType="1"/>
              </p:cNvSpPr>
              <p:nvPr/>
            </p:nvSpPr>
            <p:spPr bwMode="auto">
              <a:xfrm>
                <a:off x="1571" y="1422"/>
                <a:ext cx="15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Line 225"/>
              <p:cNvSpPr>
                <a:spLocks noChangeShapeType="1"/>
              </p:cNvSpPr>
              <p:nvPr/>
            </p:nvSpPr>
            <p:spPr bwMode="auto">
              <a:xfrm>
                <a:off x="1578" y="1414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Line 226"/>
              <p:cNvSpPr>
                <a:spLocks noChangeShapeType="1"/>
              </p:cNvSpPr>
              <p:nvPr/>
            </p:nvSpPr>
            <p:spPr bwMode="auto">
              <a:xfrm>
                <a:off x="1259" y="1622"/>
                <a:ext cx="14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Line 227"/>
              <p:cNvSpPr>
                <a:spLocks noChangeShapeType="1"/>
              </p:cNvSpPr>
              <p:nvPr/>
            </p:nvSpPr>
            <p:spPr bwMode="auto">
              <a:xfrm>
                <a:off x="1266" y="1615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Line 228"/>
              <p:cNvSpPr>
                <a:spLocks noChangeShapeType="1"/>
              </p:cNvSpPr>
              <p:nvPr/>
            </p:nvSpPr>
            <p:spPr bwMode="auto">
              <a:xfrm>
                <a:off x="1571" y="1459"/>
                <a:ext cx="15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Line 229"/>
              <p:cNvSpPr>
                <a:spLocks noChangeShapeType="1"/>
              </p:cNvSpPr>
              <p:nvPr/>
            </p:nvSpPr>
            <p:spPr bwMode="auto">
              <a:xfrm>
                <a:off x="1578" y="1452"/>
                <a:ext cx="1" cy="14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" name="Line 230"/>
              <p:cNvSpPr>
                <a:spLocks noChangeShapeType="1"/>
              </p:cNvSpPr>
              <p:nvPr/>
            </p:nvSpPr>
            <p:spPr bwMode="auto">
              <a:xfrm>
                <a:off x="1415" y="1645"/>
                <a:ext cx="14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" name="Line 231"/>
              <p:cNvSpPr>
                <a:spLocks noChangeShapeType="1"/>
              </p:cNvSpPr>
              <p:nvPr/>
            </p:nvSpPr>
            <p:spPr bwMode="auto">
              <a:xfrm>
                <a:off x="1422" y="1637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" name="Rectangle 232"/>
              <p:cNvSpPr>
                <a:spLocks noChangeArrowheads="1"/>
              </p:cNvSpPr>
              <p:nvPr/>
            </p:nvSpPr>
            <p:spPr bwMode="auto">
              <a:xfrm>
                <a:off x="1571" y="1370"/>
                <a:ext cx="22" cy="22"/>
              </a:xfrm>
              <a:prstGeom prst="rect">
                <a:avLst/>
              </a:prstGeom>
              <a:noFill/>
              <a:ln w="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" name="Line 233"/>
              <p:cNvSpPr>
                <a:spLocks noChangeShapeType="1"/>
              </p:cNvSpPr>
              <p:nvPr/>
            </p:nvSpPr>
            <p:spPr bwMode="auto">
              <a:xfrm>
                <a:off x="2024" y="1058"/>
                <a:ext cx="15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Line 234"/>
              <p:cNvSpPr>
                <a:spLocks noChangeShapeType="1"/>
              </p:cNvSpPr>
              <p:nvPr/>
            </p:nvSpPr>
            <p:spPr bwMode="auto">
              <a:xfrm>
                <a:off x="2032" y="1050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" name="Line 235"/>
              <p:cNvSpPr>
                <a:spLocks noChangeShapeType="1"/>
              </p:cNvSpPr>
              <p:nvPr/>
            </p:nvSpPr>
            <p:spPr bwMode="auto">
              <a:xfrm>
                <a:off x="1876" y="872"/>
                <a:ext cx="14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Line 236"/>
              <p:cNvSpPr>
                <a:spLocks noChangeShapeType="1"/>
              </p:cNvSpPr>
              <p:nvPr/>
            </p:nvSpPr>
            <p:spPr bwMode="auto">
              <a:xfrm>
                <a:off x="1883" y="865"/>
                <a:ext cx="1" cy="14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" name="Rectangle 237"/>
              <p:cNvSpPr>
                <a:spLocks noChangeArrowheads="1"/>
              </p:cNvSpPr>
              <p:nvPr/>
            </p:nvSpPr>
            <p:spPr bwMode="auto">
              <a:xfrm>
                <a:off x="1259" y="1593"/>
                <a:ext cx="22" cy="22"/>
              </a:xfrm>
              <a:prstGeom prst="rect">
                <a:avLst/>
              </a:prstGeom>
              <a:noFill/>
              <a:ln w="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" name="Line 238"/>
              <p:cNvSpPr>
                <a:spLocks noChangeShapeType="1"/>
              </p:cNvSpPr>
              <p:nvPr/>
            </p:nvSpPr>
            <p:spPr bwMode="auto">
              <a:xfrm>
                <a:off x="1415" y="1645"/>
                <a:ext cx="14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" name="Line 239"/>
              <p:cNvSpPr>
                <a:spLocks noChangeShapeType="1"/>
              </p:cNvSpPr>
              <p:nvPr/>
            </p:nvSpPr>
            <p:spPr bwMode="auto">
              <a:xfrm>
                <a:off x="1422" y="1637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" name="Line 240"/>
              <p:cNvSpPr>
                <a:spLocks noChangeShapeType="1"/>
              </p:cNvSpPr>
              <p:nvPr/>
            </p:nvSpPr>
            <p:spPr bwMode="auto">
              <a:xfrm>
                <a:off x="1876" y="1221"/>
                <a:ext cx="14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" name="Line 241"/>
              <p:cNvSpPr>
                <a:spLocks noChangeShapeType="1"/>
              </p:cNvSpPr>
              <p:nvPr/>
            </p:nvSpPr>
            <p:spPr bwMode="auto">
              <a:xfrm>
                <a:off x="1883" y="1214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" name="Rectangle 242"/>
              <p:cNvSpPr>
                <a:spLocks noChangeArrowheads="1"/>
              </p:cNvSpPr>
              <p:nvPr/>
            </p:nvSpPr>
            <p:spPr bwMode="auto">
              <a:xfrm>
                <a:off x="1571" y="1310"/>
                <a:ext cx="22" cy="23"/>
              </a:xfrm>
              <a:prstGeom prst="rect">
                <a:avLst/>
              </a:prstGeom>
              <a:noFill/>
              <a:ln w="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" name="Line 243"/>
              <p:cNvSpPr>
                <a:spLocks noChangeShapeType="1"/>
              </p:cNvSpPr>
              <p:nvPr/>
            </p:nvSpPr>
            <p:spPr bwMode="auto">
              <a:xfrm>
                <a:off x="2024" y="1236"/>
                <a:ext cx="15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" name="Line 244"/>
              <p:cNvSpPr>
                <a:spLocks noChangeShapeType="1"/>
              </p:cNvSpPr>
              <p:nvPr/>
            </p:nvSpPr>
            <p:spPr bwMode="auto">
              <a:xfrm>
                <a:off x="2032" y="1229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" name="Line 245"/>
              <p:cNvSpPr>
                <a:spLocks noChangeShapeType="1"/>
              </p:cNvSpPr>
              <p:nvPr/>
            </p:nvSpPr>
            <p:spPr bwMode="auto">
              <a:xfrm>
                <a:off x="1415" y="1801"/>
                <a:ext cx="14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" name="Line 246"/>
              <p:cNvSpPr>
                <a:spLocks noChangeShapeType="1"/>
              </p:cNvSpPr>
              <p:nvPr/>
            </p:nvSpPr>
            <p:spPr bwMode="auto">
              <a:xfrm>
                <a:off x="1422" y="1793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" name="Line 247"/>
              <p:cNvSpPr>
                <a:spLocks noChangeShapeType="1"/>
              </p:cNvSpPr>
              <p:nvPr/>
            </p:nvSpPr>
            <p:spPr bwMode="auto">
              <a:xfrm>
                <a:off x="1876" y="1154"/>
                <a:ext cx="14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" name="Line 248"/>
              <p:cNvSpPr>
                <a:spLocks noChangeShapeType="1"/>
              </p:cNvSpPr>
              <p:nvPr/>
            </p:nvSpPr>
            <p:spPr bwMode="auto">
              <a:xfrm>
                <a:off x="1883" y="1147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" name="Line 249"/>
              <p:cNvSpPr>
                <a:spLocks noChangeShapeType="1"/>
              </p:cNvSpPr>
              <p:nvPr/>
            </p:nvSpPr>
            <p:spPr bwMode="auto">
              <a:xfrm>
                <a:off x="1259" y="1905"/>
                <a:ext cx="14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" name="Line 250"/>
              <p:cNvSpPr>
                <a:spLocks noChangeShapeType="1"/>
              </p:cNvSpPr>
              <p:nvPr/>
            </p:nvSpPr>
            <p:spPr bwMode="auto">
              <a:xfrm>
                <a:off x="1266" y="1897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" name="Line 251"/>
              <p:cNvSpPr>
                <a:spLocks noChangeShapeType="1"/>
              </p:cNvSpPr>
              <p:nvPr/>
            </p:nvSpPr>
            <p:spPr bwMode="auto">
              <a:xfrm>
                <a:off x="1719" y="1400"/>
                <a:ext cx="15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" name="Line 252"/>
              <p:cNvSpPr>
                <a:spLocks noChangeShapeType="1"/>
              </p:cNvSpPr>
              <p:nvPr/>
            </p:nvSpPr>
            <p:spPr bwMode="auto">
              <a:xfrm>
                <a:off x="1727" y="1392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" name="Line 253"/>
              <p:cNvSpPr>
                <a:spLocks noChangeShapeType="1"/>
              </p:cNvSpPr>
              <p:nvPr/>
            </p:nvSpPr>
            <p:spPr bwMode="auto">
              <a:xfrm>
                <a:off x="1571" y="1481"/>
                <a:ext cx="15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" name="Line 254"/>
              <p:cNvSpPr>
                <a:spLocks noChangeShapeType="1"/>
              </p:cNvSpPr>
              <p:nvPr/>
            </p:nvSpPr>
            <p:spPr bwMode="auto">
              <a:xfrm>
                <a:off x="1578" y="1474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4" name="Rectangle 255"/>
              <p:cNvSpPr>
                <a:spLocks noChangeArrowheads="1"/>
              </p:cNvSpPr>
              <p:nvPr/>
            </p:nvSpPr>
            <p:spPr bwMode="auto">
              <a:xfrm>
                <a:off x="1719" y="1288"/>
                <a:ext cx="23" cy="22"/>
              </a:xfrm>
              <a:prstGeom prst="rect">
                <a:avLst/>
              </a:prstGeom>
              <a:noFill/>
              <a:ln w="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5" name="Line 256"/>
              <p:cNvSpPr>
                <a:spLocks noChangeShapeType="1"/>
              </p:cNvSpPr>
              <p:nvPr/>
            </p:nvSpPr>
            <p:spPr bwMode="auto">
              <a:xfrm>
                <a:off x="1571" y="1422"/>
                <a:ext cx="15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6" name="Line 257"/>
              <p:cNvSpPr>
                <a:spLocks noChangeShapeType="1"/>
              </p:cNvSpPr>
              <p:nvPr/>
            </p:nvSpPr>
            <p:spPr bwMode="auto">
              <a:xfrm>
                <a:off x="1578" y="1414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" name="Rectangle 258"/>
              <p:cNvSpPr>
                <a:spLocks noChangeArrowheads="1"/>
              </p:cNvSpPr>
              <p:nvPr/>
            </p:nvSpPr>
            <p:spPr bwMode="auto">
              <a:xfrm>
                <a:off x="1415" y="1533"/>
                <a:ext cx="22" cy="23"/>
              </a:xfrm>
              <a:prstGeom prst="rect">
                <a:avLst/>
              </a:prstGeom>
              <a:noFill/>
              <a:ln w="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8" name="Rectangle 259"/>
              <p:cNvSpPr>
                <a:spLocks noChangeArrowheads="1"/>
              </p:cNvSpPr>
              <p:nvPr/>
            </p:nvSpPr>
            <p:spPr bwMode="auto">
              <a:xfrm>
                <a:off x="954" y="1853"/>
                <a:ext cx="22" cy="22"/>
              </a:xfrm>
              <a:prstGeom prst="rect">
                <a:avLst/>
              </a:prstGeom>
              <a:noFill/>
              <a:ln w="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9" name="Line 260"/>
              <p:cNvSpPr>
                <a:spLocks noChangeShapeType="1"/>
              </p:cNvSpPr>
              <p:nvPr/>
            </p:nvSpPr>
            <p:spPr bwMode="auto">
              <a:xfrm>
                <a:off x="2024" y="1199"/>
                <a:ext cx="15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0" name="Line 261"/>
              <p:cNvSpPr>
                <a:spLocks noChangeShapeType="1"/>
              </p:cNvSpPr>
              <p:nvPr/>
            </p:nvSpPr>
            <p:spPr bwMode="auto">
              <a:xfrm>
                <a:off x="2032" y="1192"/>
                <a:ext cx="1" cy="14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1" name="Line 262"/>
              <p:cNvSpPr>
                <a:spLocks noChangeShapeType="1"/>
              </p:cNvSpPr>
              <p:nvPr/>
            </p:nvSpPr>
            <p:spPr bwMode="auto">
              <a:xfrm>
                <a:off x="1259" y="1741"/>
                <a:ext cx="14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" name="Line 263"/>
              <p:cNvSpPr>
                <a:spLocks noChangeShapeType="1"/>
              </p:cNvSpPr>
              <p:nvPr/>
            </p:nvSpPr>
            <p:spPr bwMode="auto">
              <a:xfrm>
                <a:off x="1266" y="1734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3" name="Line 264"/>
              <p:cNvSpPr>
                <a:spLocks noChangeShapeType="1"/>
              </p:cNvSpPr>
              <p:nvPr/>
            </p:nvSpPr>
            <p:spPr bwMode="auto">
              <a:xfrm>
                <a:off x="1719" y="1400"/>
                <a:ext cx="15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" name="Line 265"/>
              <p:cNvSpPr>
                <a:spLocks noChangeShapeType="1"/>
              </p:cNvSpPr>
              <p:nvPr/>
            </p:nvSpPr>
            <p:spPr bwMode="auto">
              <a:xfrm>
                <a:off x="1727" y="1392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" name="Rectangle 266"/>
              <p:cNvSpPr>
                <a:spLocks noChangeArrowheads="1"/>
              </p:cNvSpPr>
              <p:nvPr/>
            </p:nvSpPr>
            <p:spPr bwMode="auto">
              <a:xfrm>
                <a:off x="1415" y="1533"/>
                <a:ext cx="22" cy="23"/>
              </a:xfrm>
              <a:prstGeom prst="rect">
                <a:avLst/>
              </a:prstGeom>
              <a:noFill/>
              <a:ln w="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6" name="Line 267"/>
              <p:cNvSpPr>
                <a:spLocks noChangeShapeType="1"/>
              </p:cNvSpPr>
              <p:nvPr/>
            </p:nvSpPr>
            <p:spPr bwMode="auto">
              <a:xfrm>
                <a:off x="1571" y="1786"/>
                <a:ext cx="15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" name="Line 268"/>
              <p:cNvSpPr>
                <a:spLocks noChangeShapeType="1"/>
              </p:cNvSpPr>
              <p:nvPr/>
            </p:nvSpPr>
            <p:spPr bwMode="auto">
              <a:xfrm>
                <a:off x="1578" y="1779"/>
                <a:ext cx="1" cy="14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8" name="Rectangle 269"/>
              <p:cNvSpPr>
                <a:spLocks noChangeArrowheads="1"/>
              </p:cNvSpPr>
              <p:nvPr/>
            </p:nvSpPr>
            <p:spPr bwMode="auto">
              <a:xfrm>
                <a:off x="1719" y="1370"/>
                <a:ext cx="23" cy="22"/>
              </a:xfrm>
              <a:prstGeom prst="rect">
                <a:avLst/>
              </a:prstGeom>
              <a:noFill/>
              <a:ln w="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" name="Rectangle 270"/>
              <p:cNvSpPr>
                <a:spLocks noChangeArrowheads="1"/>
              </p:cNvSpPr>
              <p:nvPr/>
            </p:nvSpPr>
            <p:spPr bwMode="auto">
              <a:xfrm>
                <a:off x="1415" y="1414"/>
                <a:ext cx="22" cy="23"/>
              </a:xfrm>
              <a:prstGeom prst="rect">
                <a:avLst/>
              </a:prstGeom>
              <a:noFill/>
              <a:ln w="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" name="Line 271"/>
              <p:cNvSpPr>
                <a:spLocks noChangeShapeType="1"/>
              </p:cNvSpPr>
              <p:nvPr/>
            </p:nvSpPr>
            <p:spPr bwMode="auto">
              <a:xfrm>
                <a:off x="1719" y="1296"/>
                <a:ext cx="15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1" name="Line 272"/>
              <p:cNvSpPr>
                <a:spLocks noChangeShapeType="1"/>
              </p:cNvSpPr>
              <p:nvPr/>
            </p:nvSpPr>
            <p:spPr bwMode="auto">
              <a:xfrm>
                <a:off x="1727" y="1288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" name="Rectangle 273"/>
              <p:cNvSpPr>
                <a:spLocks noChangeArrowheads="1"/>
              </p:cNvSpPr>
              <p:nvPr/>
            </p:nvSpPr>
            <p:spPr bwMode="auto">
              <a:xfrm>
                <a:off x="1719" y="887"/>
                <a:ext cx="23" cy="22"/>
              </a:xfrm>
              <a:prstGeom prst="rect">
                <a:avLst/>
              </a:prstGeom>
              <a:noFill/>
              <a:ln w="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" name="Rectangle 274"/>
              <p:cNvSpPr>
                <a:spLocks noChangeArrowheads="1"/>
              </p:cNvSpPr>
              <p:nvPr/>
            </p:nvSpPr>
            <p:spPr bwMode="auto">
              <a:xfrm>
                <a:off x="1110" y="1935"/>
                <a:ext cx="22" cy="22"/>
              </a:xfrm>
              <a:prstGeom prst="rect">
                <a:avLst/>
              </a:prstGeom>
              <a:noFill/>
              <a:ln w="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" name="Line 275"/>
              <p:cNvSpPr>
                <a:spLocks noChangeShapeType="1"/>
              </p:cNvSpPr>
              <p:nvPr/>
            </p:nvSpPr>
            <p:spPr bwMode="auto">
              <a:xfrm>
                <a:off x="2024" y="1058"/>
                <a:ext cx="15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" name="Line 276"/>
              <p:cNvSpPr>
                <a:spLocks noChangeShapeType="1"/>
              </p:cNvSpPr>
              <p:nvPr/>
            </p:nvSpPr>
            <p:spPr bwMode="auto">
              <a:xfrm>
                <a:off x="2032" y="1050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6" name="Line 277"/>
              <p:cNvSpPr>
                <a:spLocks noChangeShapeType="1"/>
              </p:cNvSpPr>
              <p:nvPr/>
            </p:nvSpPr>
            <p:spPr bwMode="auto">
              <a:xfrm>
                <a:off x="1876" y="1013"/>
                <a:ext cx="14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7" name="Line 278"/>
              <p:cNvSpPr>
                <a:spLocks noChangeShapeType="1"/>
              </p:cNvSpPr>
              <p:nvPr/>
            </p:nvSpPr>
            <p:spPr bwMode="auto">
              <a:xfrm>
                <a:off x="1883" y="1006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8" name="Rectangle 279"/>
              <p:cNvSpPr>
                <a:spLocks noChangeArrowheads="1"/>
              </p:cNvSpPr>
              <p:nvPr/>
            </p:nvSpPr>
            <p:spPr bwMode="auto">
              <a:xfrm>
                <a:off x="1259" y="1533"/>
                <a:ext cx="22" cy="23"/>
              </a:xfrm>
              <a:prstGeom prst="rect">
                <a:avLst/>
              </a:prstGeom>
              <a:noFill/>
              <a:ln w="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9" name="Line 280"/>
              <p:cNvSpPr>
                <a:spLocks noChangeShapeType="1"/>
              </p:cNvSpPr>
              <p:nvPr/>
            </p:nvSpPr>
            <p:spPr bwMode="auto">
              <a:xfrm>
                <a:off x="1415" y="1518"/>
                <a:ext cx="14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0" name="Line 281"/>
              <p:cNvSpPr>
                <a:spLocks noChangeShapeType="1"/>
              </p:cNvSpPr>
              <p:nvPr/>
            </p:nvSpPr>
            <p:spPr bwMode="auto">
              <a:xfrm>
                <a:off x="1422" y="1511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1" name="Rectangle 282"/>
              <p:cNvSpPr>
                <a:spLocks noChangeArrowheads="1"/>
              </p:cNvSpPr>
              <p:nvPr/>
            </p:nvSpPr>
            <p:spPr bwMode="auto">
              <a:xfrm>
                <a:off x="1719" y="1251"/>
                <a:ext cx="23" cy="22"/>
              </a:xfrm>
              <a:prstGeom prst="rect">
                <a:avLst/>
              </a:prstGeom>
              <a:noFill/>
              <a:ln w="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" name="Rectangle 283"/>
              <p:cNvSpPr>
                <a:spLocks noChangeArrowheads="1"/>
              </p:cNvSpPr>
              <p:nvPr/>
            </p:nvSpPr>
            <p:spPr bwMode="auto">
              <a:xfrm>
                <a:off x="1110" y="1489"/>
                <a:ext cx="22" cy="22"/>
              </a:xfrm>
              <a:prstGeom prst="rect">
                <a:avLst/>
              </a:prstGeom>
              <a:noFill/>
              <a:ln w="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" name="Line 284"/>
              <p:cNvSpPr>
                <a:spLocks noChangeShapeType="1"/>
              </p:cNvSpPr>
              <p:nvPr/>
            </p:nvSpPr>
            <p:spPr bwMode="auto">
              <a:xfrm>
                <a:off x="1719" y="1117"/>
                <a:ext cx="15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" name="Line 285"/>
              <p:cNvSpPr>
                <a:spLocks noChangeShapeType="1"/>
              </p:cNvSpPr>
              <p:nvPr/>
            </p:nvSpPr>
            <p:spPr bwMode="auto">
              <a:xfrm>
                <a:off x="1727" y="1110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" name="Rectangle 286"/>
              <p:cNvSpPr>
                <a:spLocks noChangeArrowheads="1"/>
              </p:cNvSpPr>
              <p:nvPr/>
            </p:nvSpPr>
            <p:spPr bwMode="auto">
              <a:xfrm>
                <a:off x="1110" y="1897"/>
                <a:ext cx="22" cy="23"/>
              </a:xfrm>
              <a:prstGeom prst="rect">
                <a:avLst/>
              </a:prstGeom>
              <a:noFill/>
              <a:ln w="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" name="Rectangle 287"/>
              <p:cNvSpPr>
                <a:spLocks noChangeArrowheads="1"/>
              </p:cNvSpPr>
              <p:nvPr/>
            </p:nvSpPr>
            <p:spPr bwMode="auto">
              <a:xfrm>
                <a:off x="1415" y="1556"/>
                <a:ext cx="22" cy="22"/>
              </a:xfrm>
              <a:prstGeom prst="rect">
                <a:avLst/>
              </a:prstGeom>
              <a:noFill/>
              <a:ln w="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" name="Line 288"/>
              <p:cNvSpPr>
                <a:spLocks noChangeShapeType="1"/>
              </p:cNvSpPr>
              <p:nvPr/>
            </p:nvSpPr>
            <p:spPr bwMode="auto">
              <a:xfrm>
                <a:off x="1719" y="1177"/>
                <a:ext cx="15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" name="Line 289"/>
              <p:cNvSpPr>
                <a:spLocks noChangeShapeType="1"/>
              </p:cNvSpPr>
              <p:nvPr/>
            </p:nvSpPr>
            <p:spPr bwMode="auto">
              <a:xfrm>
                <a:off x="1727" y="1169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" name="Rectangle 290"/>
              <p:cNvSpPr>
                <a:spLocks noChangeArrowheads="1"/>
              </p:cNvSpPr>
              <p:nvPr/>
            </p:nvSpPr>
            <p:spPr bwMode="auto">
              <a:xfrm>
                <a:off x="1571" y="1370"/>
                <a:ext cx="22" cy="22"/>
              </a:xfrm>
              <a:prstGeom prst="rect">
                <a:avLst/>
              </a:prstGeom>
              <a:noFill/>
              <a:ln w="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" name="Line 291"/>
              <p:cNvSpPr>
                <a:spLocks noChangeShapeType="1"/>
              </p:cNvSpPr>
              <p:nvPr/>
            </p:nvSpPr>
            <p:spPr bwMode="auto">
              <a:xfrm>
                <a:off x="1259" y="1682"/>
                <a:ext cx="14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1" name="Line 292"/>
              <p:cNvSpPr>
                <a:spLocks noChangeShapeType="1"/>
              </p:cNvSpPr>
              <p:nvPr/>
            </p:nvSpPr>
            <p:spPr bwMode="auto">
              <a:xfrm>
                <a:off x="1266" y="1675"/>
                <a:ext cx="1" cy="14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" name="Line 293"/>
              <p:cNvSpPr>
                <a:spLocks noChangeShapeType="1"/>
              </p:cNvSpPr>
              <p:nvPr/>
            </p:nvSpPr>
            <p:spPr bwMode="auto">
              <a:xfrm>
                <a:off x="1719" y="1340"/>
                <a:ext cx="15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" name="Line 294"/>
              <p:cNvSpPr>
                <a:spLocks noChangeShapeType="1"/>
              </p:cNvSpPr>
              <p:nvPr/>
            </p:nvSpPr>
            <p:spPr bwMode="auto">
              <a:xfrm>
                <a:off x="1727" y="1333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" name="Rectangle 295"/>
              <p:cNvSpPr>
                <a:spLocks noChangeArrowheads="1"/>
              </p:cNvSpPr>
              <p:nvPr/>
            </p:nvSpPr>
            <p:spPr bwMode="auto">
              <a:xfrm>
                <a:off x="1876" y="850"/>
                <a:ext cx="22" cy="22"/>
              </a:xfrm>
              <a:prstGeom prst="rect">
                <a:avLst/>
              </a:prstGeom>
              <a:noFill/>
              <a:ln w="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" name="Line 296"/>
              <p:cNvSpPr>
                <a:spLocks noChangeShapeType="1"/>
              </p:cNvSpPr>
              <p:nvPr/>
            </p:nvSpPr>
            <p:spPr bwMode="auto">
              <a:xfrm>
                <a:off x="1876" y="998"/>
                <a:ext cx="14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" name="Line 297"/>
              <p:cNvSpPr>
                <a:spLocks noChangeShapeType="1"/>
              </p:cNvSpPr>
              <p:nvPr/>
            </p:nvSpPr>
            <p:spPr bwMode="auto">
              <a:xfrm>
                <a:off x="1883" y="991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" name="Line 298"/>
              <p:cNvSpPr>
                <a:spLocks noChangeShapeType="1"/>
              </p:cNvSpPr>
              <p:nvPr/>
            </p:nvSpPr>
            <p:spPr bwMode="auto">
              <a:xfrm>
                <a:off x="1415" y="1645"/>
                <a:ext cx="14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" name="Line 299"/>
              <p:cNvSpPr>
                <a:spLocks noChangeShapeType="1"/>
              </p:cNvSpPr>
              <p:nvPr/>
            </p:nvSpPr>
            <p:spPr bwMode="auto">
              <a:xfrm>
                <a:off x="1422" y="1637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" name="Line 300"/>
              <p:cNvSpPr>
                <a:spLocks noChangeShapeType="1"/>
              </p:cNvSpPr>
              <p:nvPr/>
            </p:nvSpPr>
            <p:spPr bwMode="auto">
              <a:xfrm>
                <a:off x="1571" y="1258"/>
                <a:ext cx="15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0" name="Line 301"/>
              <p:cNvSpPr>
                <a:spLocks noChangeShapeType="1"/>
              </p:cNvSpPr>
              <p:nvPr/>
            </p:nvSpPr>
            <p:spPr bwMode="auto">
              <a:xfrm>
                <a:off x="1578" y="1251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" name="Line 302"/>
              <p:cNvSpPr>
                <a:spLocks noChangeShapeType="1"/>
              </p:cNvSpPr>
              <p:nvPr/>
            </p:nvSpPr>
            <p:spPr bwMode="auto">
              <a:xfrm>
                <a:off x="2024" y="1296"/>
                <a:ext cx="15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2" name="Line 303"/>
              <p:cNvSpPr>
                <a:spLocks noChangeShapeType="1"/>
              </p:cNvSpPr>
              <p:nvPr/>
            </p:nvSpPr>
            <p:spPr bwMode="auto">
              <a:xfrm>
                <a:off x="2032" y="1288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" name="Rectangle 304"/>
              <p:cNvSpPr>
                <a:spLocks noChangeArrowheads="1"/>
              </p:cNvSpPr>
              <p:nvPr/>
            </p:nvSpPr>
            <p:spPr bwMode="auto">
              <a:xfrm>
                <a:off x="1719" y="1288"/>
                <a:ext cx="23" cy="22"/>
              </a:xfrm>
              <a:prstGeom prst="rect">
                <a:avLst/>
              </a:prstGeom>
              <a:noFill/>
              <a:ln w="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4" name="Rectangle 305"/>
              <p:cNvSpPr>
                <a:spLocks noChangeArrowheads="1"/>
              </p:cNvSpPr>
              <p:nvPr/>
            </p:nvSpPr>
            <p:spPr bwMode="auto">
              <a:xfrm>
                <a:off x="954" y="1935"/>
                <a:ext cx="22" cy="22"/>
              </a:xfrm>
              <a:prstGeom prst="rect">
                <a:avLst/>
              </a:prstGeom>
              <a:noFill/>
              <a:ln w="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5" name="Line 306"/>
              <p:cNvSpPr>
                <a:spLocks noChangeShapeType="1"/>
              </p:cNvSpPr>
              <p:nvPr/>
            </p:nvSpPr>
            <p:spPr bwMode="auto">
              <a:xfrm>
                <a:off x="1571" y="1541"/>
                <a:ext cx="15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6" name="Line 307"/>
              <p:cNvSpPr>
                <a:spLocks noChangeShapeType="1"/>
              </p:cNvSpPr>
              <p:nvPr/>
            </p:nvSpPr>
            <p:spPr bwMode="auto">
              <a:xfrm>
                <a:off x="1578" y="1533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7" name="Line 308"/>
              <p:cNvSpPr>
                <a:spLocks noChangeShapeType="1"/>
              </p:cNvSpPr>
              <p:nvPr/>
            </p:nvSpPr>
            <p:spPr bwMode="auto">
              <a:xfrm>
                <a:off x="1259" y="1719"/>
                <a:ext cx="14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8" name="Line 309"/>
              <p:cNvSpPr>
                <a:spLocks noChangeShapeType="1"/>
              </p:cNvSpPr>
              <p:nvPr/>
            </p:nvSpPr>
            <p:spPr bwMode="auto">
              <a:xfrm>
                <a:off x="1266" y="1712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9" name="Line 310"/>
              <p:cNvSpPr>
                <a:spLocks noChangeShapeType="1"/>
              </p:cNvSpPr>
              <p:nvPr/>
            </p:nvSpPr>
            <p:spPr bwMode="auto">
              <a:xfrm>
                <a:off x="1719" y="1362"/>
                <a:ext cx="15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0" name="Line 311"/>
              <p:cNvSpPr>
                <a:spLocks noChangeShapeType="1"/>
              </p:cNvSpPr>
              <p:nvPr/>
            </p:nvSpPr>
            <p:spPr bwMode="auto">
              <a:xfrm>
                <a:off x="1727" y="1355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1" name="Line 312"/>
              <p:cNvSpPr>
                <a:spLocks noChangeShapeType="1"/>
              </p:cNvSpPr>
              <p:nvPr/>
            </p:nvSpPr>
            <p:spPr bwMode="auto">
              <a:xfrm>
                <a:off x="2024" y="998"/>
                <a:ext cx="15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2" name="Line 313"/>
              <p:cNvSpPr>
                <a:spLocks noChangeShapeType="1"/>
              </p:cNvSpPr>
              <p:nvPr/>
            </p:nvSpPr>
            <p:spPr bwMode="auto">
              <a:xfrm>
                <a:off x="2032" y="991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" name="Line 314"/>
              <p:cNvSpPr>
                <a:spLocks noChangeShapeType="1"/>
              </p:cNvSpPr>
              <p:nvPr/>
            </p:nvSpPr>
            <p:spPr bwMode="auto">
              <a:xfrm>
                <a:off x="1571" y="1481"/>
                <a:ext cx="15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" name="Line 315"/>
              <p:cNvSpPr>
                <a:spLocks noChangeShapeType="1"/>
              </p:cNvSpPr>
              <p:nvPr/>
            </p:nvSpPr>
            <p:spPr bwMode="auto">
              <a:xfrm>
                <a:off x="1578" y="1474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" name="Line 316"/>
              <p:cNvSpPr>
                <a:spLocks noChangeShapeType="1"/>
              </p:cNvSpPr>
              <p:nvPr/>
            </p:nvSpPr>
            <p:spPr bwMode="auto">
              <a:xfrm>
                <a:off x="2024" y="1318"/>
                <a:ext cx="15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6" name="Line 317"/>
              <p:cNvSpPr>
                <a:spLocks noChangeShapeType="1"/>
              </p:cNvSpPr>
              <p:nvPr/>
            </p:nvSpPr>
            <p:spPr bwMode="auto">
              <a:xfrm>
                <a:off x="2032" y="1310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" name="Rectangle 318"/>
              <p:cNvSpPr>
                <a:spLocks noChangeArrowheads="1"/>
              </p:cNvSpPr>
              <p:nvPr/>
            </p:nvSpPr>
            <p:spPr bwMode="auto">
              <a:xfrm>
                <a:off x="1571" y="1333"/>
                <a:ext cx="22" cy="22"/>
              </a:xfrm>
              <a:prstGeom prst="rect">
                <a:avLst/>
              </a:prstGeom>
              <a:noFill/>
              <a:ln w="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8" name="Line 319"/>
              <p:cNvSpPr>
                <a:spLocks noChangeShapeType="1"/>
              </p:cNvSpPr>
              <p:nvPr/>
            </p:nvSpPr>
            <p:spPr bwMode="auto">
              <a:xfrm>
                <a:off x="1571" y="1296"/>
                <a:ext cx="15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9" name="Line 320"/>
              <p:cNvSpPr>
                <a:spLocks noChangeShapeType="1"/>
              </p:cNvSpPr>
              <p:nvPr/>
            </p:nvSpPr>
            <p:spPr bwMode="auto">
              <a:xfrm>
                <a:off x="1578" y="1288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0" name="Line 321"/>
              <p:cNvSpPr>
                <a:spLocks noChangeShapeType="1"/>
              </p:cNvSpPr>
              <p:nvPr/>
            </p:nvSpPr>
            <p:spPr bwMode="auto">
              <a:xfrm>
                <a:off x="2024" y="1258"/>
                <a:ext cx="15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1" name="Line 322"/>
              <p:cNvSpPr>
                <a:spLocks noChangeShapeType="1"/>
              </p:cNvSpPr>
              <p:nvPr/>
            </p:nvSpPr>
            <p:spPr bwMode="auto">
              <a:xfrm>
                <a:off x="2032" y="1251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2" name="Rectangle 323"/>
              <p:cNvSpPr>
                <a:spLocks noChangeArrowheads="1"/>
              </p:cNvSpPr>
              <p:nvPr/>
            </p:nvSpPr>
            <p:spPr bwMode="auto">
              <a:xfrm>
                <a:off x="1259" y="1712"/>
                <a:ext cx="22" cy="22"/>
              </a:xfrm>
              <a:prstGeom prst="rect">
                <a:avLst/>
              </a:prstGeom>
              <a:noFill/>
              <a:ln w="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" name="Rectangle 324"/>
              <p:cNvSpPr>
                <a:spLocks noChangeArrowheads="1"/>
              </p:cNvSpPr>
              <p:nvPr/>
            </p:nvSpPr>
            <p:spPr bwMode="auto">
              <a:xfrm>
                <a:off x="1719" y="1251"/>
                <a:ext cx="23" cy="22"/>
              </a:xfrm>
              <a:prstGeom prst="rect">
                <a:avLst/>
              </a:prstGeom>
              <a:noFill/>
              <a:ln w="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" name="Line 325"/>
              <p:cNvSpPr>
                <a:spLocks noChangeShapeType="1"/>
              </p:cNvSpPr>
              <p:nvPr/>
            </p:nvSpPr>
            <p:spPr bwMode="auto">
              <a:xfrm>
                <a:off x="1415" y="1481"/>
                <a:ext cx="14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5" name="Line 326"/>
              <p:cNvSpPr>
                <a:spLocks noChangeShapeType="1"/>
              </p:cNvSpPr>
              <p:nvPr/>
            </p:nvSpPr>
            <p:spPr bwMode="auto">
              <a:xfrm>
                <a:off x="1422" y="1474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6" name="Rectangle 327"/>
              <p:cNvSpPr>
                <a:spLocks noChangeArrowheads="1"/>
              </p:cNvSpPr>
              <p:nvPr/>
            </p:nvSpPr>
            <p:spPr bwMode="auto">
              <a:xfrm>
                <a:off x="1571" y="1310"/>
                <a:ext cx="22" cy="23"/>
              </a:xfrm>
              <a:prstGeom prst="rect">
                <a:avLst/>
              </a:prstGeom>
              <a:noFill/>
              <a:ln w="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" name="Line 328"/>
              <p:cNvSpPr>
                <a:spLocks noChangeShapeType="1"/>
              </p:cNvSpPr>
              <p:nvPr/>
            </p:nvSpPr>
            <p:spPr bwMode="auto">
              <a:xfrm>
                <a:off x="1415" y="1823"/>
                <a:ext cx="14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8" name="Line 329"/>
              <p:cNvSpPr>
                <a:spLocks noChangeShapeType="1"/>
              </p:cNvSpPr>
              <p:nvPr/>
            </p:nvSpPr>
            <p:spPr bwMode="auto">
              <a:xfrm>
                <a:off x="1422" y="1816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9" name="Line 330"/>
              <p:cNvSpPr>
                <a:spLocks noChangeShapeType="1"/>
              </p:cNvSpPr>
              <p:nvPr/>
            </p:nvSpPr>
            <p:spPr bwMode="auto">
              <a:xfrm>
                <a:off x="1259" y="2068"/>
                <a:ext cx="14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0" name="Line 331"/>
              <p:cNvSpPr>
                <a:spLocks noChangeShapeType="1"/>
              </p:cNvSpPr>
              <p:nvPr/>
            </p:nvSpPr>
            <p:spPr bwMode="auto">
              <a:xfrm>
                <a:off x="1266" y="2061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1" name="Line 332"/>
              <p:cNvSpPr>
                <a:spLocks noChangeShapeType="1"/>
              </p:cNvSpPr>
              <p:nvPr/>
            </p:nvSpPr>
            <p:spPr bwMode="auto">
              <a:xfrm>
                <a:off x="1876" y="1221"/>
                <a:ext cx="14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" name="Line 333"/>
              <p:cNvSpPr>
                <a:spLocks noChangeShapeType="1"/>
              </p:cNvSpPr>
              <p:nvPr/>
            </p:nvSpPr>
            <p:spPr bwMode="auto">
              <a:xfrm>
                <a:off x="1883" y="1214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" name="Line 334"/>
              <p:cNvSpPr>
                <a:spLocks noChangeShapeType="1"/>
              </p:cNvSpPr>
              <p:nvPr/>
            </p:nvSpPr>
            <p:spPr bwMode="auto">
              <a:xfrm>
                <a:off x="1415" y="1660"/>
                <a:ext cx="14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" name="Line 335"/>
              <p:cNvSpPr>
                <a:spLocks noChangeShapeType="1"/>
              </p:cNvSpPr>
              <p:nvPr/>
            </p:nvSpPr>
            <p:spPr bwMode="auto">
              <a:xfrm>
                <a:off x="1422" y="1652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5" name="Line 336"/>
              <p:cNvSpPr>
                <a:spLocks noChangeShapeType="1"/>
              </p:cNvSpPr>
              <p:nvPr/>
            </p:nvSpPr>
            <p:spPr bwMode="auto">
              <a:xfrm>
                <a:off x="1876" y="1340"/>
                <a:ext cx="14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6" name="Line 337"/>
              <p:cNvSpPr>
                <a:spLocks noChangeShapeType="1"/>
              </p:cNvSpPr>
              <p:nvPr/>
            </p:nvSpPr>
            <p:spPr bwMode="auto">
              <a:xfrm>
                <a:off x="1883" y="1333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7" name="Line 338"/>
              <p:cNvSpPr>
                <a:spLocks noChangeShapeType="1"/>
              </p:cNvSpPr>
              <p:nvPr/>
            </p:nvSpPr>
            <p:spPr bwMode="auto">
              <a:xfrm>
                <a:off x="1571" y="1518"/>
                <a:ext cx="15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8" name="Line 339"/>
              <p:cNvSpPr>
                <a:spLocks noChangeShapeType="1"/>
              </p:cNvSpPr>
              <p:nvPr/>
            </p:nvSpPr>
            <p:spPr bwMode="auto">
              <a:xfrm>
                <a:off x="1578" y="1511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9" name="Line 340"/>
              <p:cNvSpPr>
                <a:spLocks noChangeShapeType="1"/>
              </p:cNvSpPr>
              <p:nvPr/>
            </p:nvSpPr>
            <p:spPr bwMode="auto">
              <a:xfrm>
                <a:off x="1876" y="1281"/>
                <a:ext cx="14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0" name="Line 341"/>
              <p:cNvSpPr>
                <a:spLocks noChangeShapeType="1"/>
              </p:cNvSpPr>
              <p:nvPr/>
            </p:nvSpPr>
            <p:spPr bwMode="auto">
              <a:xfrm>
                <a:off x="1883" y="1273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" name="Line 342"/>
              <p:cNvSpPr>
                <a:spLocks noChangeShapeType="1"/>
              </p:cNvSpPr>
              <p:nvPr/>
            </p:nvSpPr>
            <p:spPr bwMode="auto">
              <a:xfrm>
                <a:off x="1719" y="1518"/>
                <a:ext cx="15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2" name="Line 343"/>
              <p:cNvSpPr>
                <a:spLocks noChangeShapeType="1"/>
              </p:cNvSpPr>
              <p:nvPr/>
            </p:nvSpPr>
            <p:spPr bwMode="auto">
              <a:xfrm>
                <a:off x="1727" y="1511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3" name="Rectangle 344"/>
              <p:cNvSpPr>
                <a:spLocks noChangeArrowheads="1"/>
              </p:cNvSpPr>
              <p:nvPr/>
            </p:nvSpPr>
            <p:spPr bwMode="auto">
              <a:xfrm>
                <a:off x="2180" y="1028"/>
                <a:ext cx="23" cy="22"/>
              </a:xfrm>
              <a:prstGeom prst="rect">
                <a:avLst/>
              </a:prstGeom>
              <a:noFill/>
              <a:ln w="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" name="Line 345"/>
              <p:cNvSpPr>
                <a:spLocks noChangeShapeType="1"/>
              </p:cNvSpPr>
              <p:nvPr/>
            </p:nvSpPr>
            <p:spPr bwMode="auto">
              <a:xfrm>
                <a:off x="1719" y="1058"/>
                <a:ext cx="15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5" name="Line 346"/>
              <p:cNvSpPr>
                <a:spLocks noChangeShapeType="1"/>
              </p:cNvSpPr>
              <p:nvPr/>
            </p:nvSpPr>
            <p:spPr bwMode="auto">
              <a:xfrm>
                <a:off x="1727" y="1050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" name="Line 347"/>
              <p:cNvSpPr>
                <a:spLocks noChangeShapeType="1"/>
              </p:cNvSpPr>
              <p:nvPr/>
            </p:nvSpPr>
            <p:spPr bwMode="auto">
              <a:xfrm>
                <a:off x="1876" y="1199"/>
                <a:ext cx="14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7" name="Line 348"/>
              <p:cNvSpPr>
                <a:spLocks noChangeShapeType="1"/>
              </p:cNvSpPr>
              <p:nvPr/>
            </p:nvSpPr>
            <p:spPr bwMode="auto">
              <a:xfrm>
                <a:off x="1883" y="1192"/>
                <a:ext cx="1" cy="14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8" name="Line 349"/>
              <p:cNvSpPr>
                <a:spLocks noChangeShapeType="1"/>
              </p:cNvSpPr>
              <p:nvPr/>
            </p:nvSpPr>
            <p:spPr bwMode="auto">
              <a:xfrm>
                <a:off x="1876" y="1154"/>
                <a:ext cx="14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9" name="Line 350"/>
              <p:cNvSpPr>
                <a:spLocks noChangeShapeType="1"/>
              </p:cNvSpPr>
              <p:nvPr/>
            </p:nvSpPr>
            <p:spPr bwMode="auto">
              <a:xfrm>
                <a:off x="1883" y="1147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0" name="Rectangle 351"/>
              <p:cNvSpPr>
                <a:spLocks noChangeArrowheads="1"/>
              </p:cNvSpPr>
              <p:nvPr/>
            </p:nvSpPr>
            <p:spPr bwMode="auto">
              <a:xfrm>
                <a:off x="1415" y="1675"/>
                <a:ext cx="22" cy="22"/>
              </a:xfrm>
              <a:prstGeom prst="rect">
                <a:avLst/>
              </a:prstGeom>
              <a:noFill/>
              <a:ln w="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1" name="Line 352"/>
              <p:cNvSpPr>
                <a:spLocks noChangeShapeType="1"/>
              </p:cNvSpPr>
              <p:nvPr/>
            </p:nvSpPr>
            <p:spPr bwMode="auto">
              <a:xfrm>
                <a:off x="1719" y="1437"/>
                <a:ext cx="15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2" name="Line 353"/>
              <p:cNvSpPr>
                <a:spLocks noChangeShapeType="1"/>
              </p:cNvSpPr>
              <p:nvPr/>
            </p:nvSpPr>
            <p:spPr bwMode="auto">
              <a:xfrm>
                <a:off x="1727" y="1429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3" name="Line 354"/>
              <p:cNvSpPr>
                <a:spLocks noChangeShapeType="1"/>
              </p:cNvSpPr>
              <p:nvPr/>
            </p:nvSpPr>
            <p:spPr bwMode="auto">
              <a:xfrm>
                <a:off x="1719" y="1296"/>
                <a:ext cx="15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" name="Line 355"/>
              <p:cNvSpPr>
                <a:spLocks noChangeShapeType="1"/>
              </p:cNvSpPr>
              <p:nvPr/>
            </p:nvSpPr>
            <p:spPr bwMode="auto">
              <a:xfrm>
                <a:off x="1727" y="1288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5" name="Rectangle 356"/>
              <p:cNvSpPr>
                <a:spLocks noChangeArrowheads="1"/>
              </p:cNvSpPr>
              <p:nvPr/>
            </p:nvSpPr>
            <p:spPr bwMode="auto">
              <a:xfrm>
                <a:off x="1719" y="1273"/>
                <a:ext cx="23" cy="23"/>
              </a:xfrm>
              <a:prstGeom prst="rect">
                <a:avLst/>
              </a:prstGeom>
              <a:noFill/>
              <a:ln w="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6" name="Rectangle 357"/>
              <p:cNvSpPr>
                <a:spLocks noChangeArrowheads="1"/>
              </p:cNvSpPr>
              <p:nvPr/>
            </p:nvSpPr>
            <p:spPr bwMode="auto">
              <a:xfrm>
                <a:off x="1571" y="1489"/>
                <a:ext cx="22" cy="22"/>
              </a:xfrm>
              <a:prstGeom prst="rect">
                <a:avLst/>
              </a:prstGeom>
              <a:noFill/>
              <a:ln w="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7" name="Line 358"/>
              <p:cNvSpPr>
                <a:spLocks noChangeShapeType="1"/>
              </p:cNvSpPr>
              <p:nvPr/>
            </p:nvSpPr>
            <p:spPr bwMode="auto">
              <a:xfrm>
                <a:off x="2180" y="1140"/>
                <a:ext cx="15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8" name="Line 359"/>
              <p:cNvSpPr>
                <a:spLocks noChangeShapeType="1"/>
              </p:cNvSpPr>
              <p:nvPr/>
            </p:nvSpPr>
            <p:spPr bwMode="auto">
              <a:xfrm>
                <a:off x="2188" y="1132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9" name="Line 360"/>
              <p:cNvSpPr>
                <a:spLocks noChangeShapeType="1"/>
              </p:cNvSpPr>
              <p:nvPr/>
            </p:nvSpPr>
            <p:spPr bwMode="auto">
              <a:xfrm>
                <a:off x="1719" y="1400"/>
                <a:ext cx="15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0" name="Line 361"/>
              <p:cNvSpPr>
                <a:spLocks noChangeShapeType="1"/>
              </p:cNvSpPr>
              <p:nvPr/>
            </p:nvSpPr>
            <p:spPr bwMode="auto">
              <a:xfrm>
                <a:off x="1727" y="1392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1" name="Line 362"/>
              <p:cNvSpPr>
                <a:spLocks noChangeShapeType="1"/>
              </p:cNvSpPr>
              <p:nvPr/>
            </p:nvSpPr>
            <p:spPr bwMode="auto">
              <a:xfrm>
                <a:off x="1259" y="1927"/>
                <a:ext cx="14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2" name="Line 363"/>
              <p:cNvSpPr>
                <a:spLocks noChangeShapeType="1"/>
              </p:cNvSpPr>
              <p:nvPr/>
            </p:nvSpPr>
            <p:spPr bwMode="auto">
              <a:xfrm>
                <a:off x="1266" y="1920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3" name="Line 364"/>
              <p:cNvSpPr>
                <a:spLocks noChangeShapeType="1"/>
              </p:cNvSpPr>
              <p:nvPr/>
            </p:nvSpPr>
            <p:spPr bwMode="auto">
              <a:xfrm>
                <a:off x="1876" y="1377"/>
                <a:ext cx="14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" name="Line 365"/>
              <p:cNvSpPr>
                <a:spLocks noChangeShapeType="1"/>
              </p:cNvSpPr>
              <p:nvPr/>
            </p:nvSpPr>
            <p:spPr bwMode="auto">
              <a:xfrm>
                <a:off x="1883" y="1370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" name="Rectangle 366"/>
              <p:cNvSpPr>
                <a:spLocks noChangeArrowheads="1"/>
              </p:cNvSpPr>
              <p:nvPr/>
            </p:nvSpPr>
            <p:spPr bwMode="auto">
              <a:xfrm>
                <a:off x="1259" y="1429"/>
                <a:ext cx="22" cy="23"/>
              </a:xfrm>
              <a:prstGeom prst="rect">
                <a:avLst/>
              </a:prstGeom>
              <a:noFill/>
              <a:ln w="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6" name="Line 367"/>
              <p:cNvSpPr>
                <a:spLocks noChangeShapeType="1"/>
              </p:cNvSpPr>
              <p:nvPr/>
            </p:nvSpPr>
            <p:spPr bwMode="auto">
              <a:xfrm>
                <a:off x="1876" y="1281"/>
                <a:ext cx="14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7" name="Line 368"/>
              <p:cNvSpPr>
                <a:spLocks noChangeShapeType="1"/>
              </p:cNvSpPr>
              <p:nvPr/>
            </p:nvSpPr>
            <p:spPr bwMode="auto">
              <a:xfrm>
                <a:off x="1883" y="1273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8" name="Line 369"/>
              <p:cNvSpPr>
                <a:spLocks noChangeShapeType="1"/>
              </p:cNvSpPr>
              <p:nvPr/>
            </p:nvSpPr>
            <p:spPr bwMode="auto">
              <a:xfrm>
                <a:off x="1415" y="1660"/>
                <a:ext cx="14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" name="Line 370"/>
              <p:cNvSpPr>
                <a:spLocks noChangeShapeType="1"/>
              </p:cNvSpPr>
              <p:nvPr/>
            </p:nvSpPr>
            <p:spPr bwMode="auto">
              <a:xfrm>
                <a:off x="1422" y="1652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0" name="Rectangle 371"/>
              <p:cNvSpPr>
                <a:spLocks noChangeArrowheads="1"/>
              </p:cNvSpPr>
              <p:nvPr/>
            </p:nvSpPr>
            <p:spPr bwMode="auto">
              <a:xfrm>
                <a:off x="1259" y="1712"/>
                <a:ext cx="22" cy="22"/>
              </a:xfrm>
              <a:prstGeom prst="rect">
                <a:avLst/>
              </a:prstGeom>
              <a:noFill/>
              <a:ln w="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" name="Line 372"/>
              <p:cNvSpPr>
                <a:spLocks noChangeShapeType="1"/>
              </p:cNvSpPr>
              <p:nvPr/>
            </p:nvSpPr>
            <p:spPr bwMode="auto">
              <a:xfrm>
                <a:off x="1719" y="1719"/>
                <a:ext cx="15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2" name="Line 373"/>
              <p:cNvSpPr>
                <a:spLocks noChangeShapeType="1"/>
              </p:cNvSpPr>
              <p:nvPr/>
            </p:nvSpPr>
            <p:spPr bwMode="auto">
              <a:xfrm>
                <a:off x="1727" y="1712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3" name="Line 374"/>
              <p:cNvSpPr>
                <a:spLocks noChangeShapeType="1"/>
              </p:cNvSpPr>
              <p:nvPr/>
            </p:nvSpPr>
            <p:spPr bwMode="auto">
              <a:xfrm>
                <a:off x="2024" y="998"/>
                <a:ext cx="15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4" name="Line 375"/>
              <p:cNvSpPr>
                <a:spLocks noChangeShapeType="1"/>
              </p:cNvSpPr>
              <p:nvPr/>
            </p:nvSpPr>
            <p:spPr bwMode="auto">
              <a:xfrm>
                <a:off x="2032" y="991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" name="Rectangle 376"/>
              <p:cNvSpPr>
                <a:spLocks noChangeArrowheads="1"/>
              </p:cNvSpPr>
              <p:nvPr/>
            </p:nvSpPr>
            <p:spPr bwMode="auto">
              <a:xfrm>
                <a:off x="1110" y="1897"/>
                <a:ext cx="22" cy="23"/>
              </a:xfrm>
              <a:prstGeom prst="rect">
                <a:avLst/>
              </a:prstGeom>
              <a:noFill/>
              <a:ln w="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6" name="Line 377"/>
              <p:cNvSpPr>
                <a:spLocks noChangeShapeType="1"/>
              </p:cNvSpPr>
              <p:nvPr/>
            </p:nvSpPr>
            <p:spPr bwMode="auto">
              <a:xfrm>
                <a:off x="1259" y="1645"/>
                <a:ext cx="14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7" name="Line 378"/>
              <p:cNvSpPr>
                <a:spLocks noChangeShapeType="1"/>
              </p:cNvSpPr>
              <p:nvPr/>
            </p:nvSpPr>
            <p:spPr bwMode="auto">
              <a:xfrm>
                <a:off x="1266" y="1637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" name="Line 379"/>
              <p:cNvSpPr>
                <a:spLocks noChangeShapeType="1"/>
              </p:cNvSpPr>
              <p:nvPr/>
            </p:nvSpPr>
            <p:spPr bwMode="auto">
              <a:xfrm>
                <a:off x="1719" y="1362"/>
                <a:ext cx="15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" name="Line 380"/>
              <p:cNvSpPr>
                <a:spLocks noChangeShapeType="1"/>
              </p:cNvSpPr>
              <p:nvPr/>
            </p:nvSpPr>
            <p:spPr bwMode="auto">
              <a:xfrm>
                <a:off x="1727" y="1355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0" name="Line 381"/>
              <p:cNvSpPr>
                <a:spLocks noChangeShapeType="1"/>
              </p:cNvSpPr>
              <p:nvPr/>
            </p:nvSpPr>
            <p:spPr bwMode="auto">
              <a:xfrm>
                <a:off x="2180" y="1013"/>
                <a:ext cx="15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" name="Line 382"/>
              <p:cNvSpPr>
                <a:spLocks noChangeShapeType="1"/>
              </p:cNvSpPr>
              <p:nvPr/>
            </p:nvSpPr>
            <p:spPr bwMode="auto">
              <a:xfrm>
                <a:off x="2188" y="1006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2" name="Rectangle 383"/>
              <p:cNvSpPr>
                <a:spLocks noChangeArrowheads="1"/>
              </p:cNvSpPr>
              <p:nvPr/>
            </p:nvSpPr>
            <p:spPr bwMode="auto">
              <a:xfrm>
                <a:off x="1259" y="1756"/>
                <a:ext cx="22" cy="23"/>
              </a:xfrm>
              <a:prstGeom prst="rect">
                <a:avLst/>
              </a:prstGeom>
              <a:noFill/>
              <a:ln w="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3" name="Rectangle 384"/>
              <p:cNvSpPr>
                <a:spLocks noChangeArrowheads="1"/>
              </p:cNvSpPr>
              <p:nvPr/>
            </p:nvSpPr>
            <p:spPr bwMode="auto">
              <a:xfrm>
                <a:off x="1415" y="1652"/>
                <a:ext cx="22" cy="23"/>
              </a:xfrm>
              <a:prstGeom prst="rect">
                <a:avLst/>
              </a:prstGeom>
              <a:noFill/>
              <a:ln w="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4" name="Line 385"/>
              <p:cNvSpPr>
                <a:spLocks noChangeShapeType="1"/>
              </p:cNvSpPr>
              <p:nvPr/>
            </p:nvSpPr>
            <p:spPr bwMode="auto">
              <a:xfrm>
                <a:off x="1571" y="1377"/>
                <a:ext cx="15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" name="Line 386"/>
              <p:cNvSpPr>
                <a:spLocks noChangeShapeType="1"/>
              </p:cNvSpPr>
              <p:nvPr/>
            </p:nvSpPr>
            <p:spPr bwMode="auto">
              <a:xfrm>
                <a:off x="1578" y="1370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" name="Line 387"/>
              <p:cNvSpPr>
                <a:spLocks noChangeShapeType="1"/>
              </p:cNvSpPr>
              <p:nvPr/>
            </p:nvSpPr>
            <p:spPr bwMode="auto">
              <a:xfrm>
                <a:off x="1571" y="1362"/>
                <a:ext cx="15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" name="Line 388"/>
              <p:cNvSpPr>
                <a:spLocks noChangeShapeType="1"/>
              </p:cNvSpPr>
              <p:nvPr/>
            </p:nvSpPr>
            <p:spPr bwMode="auto">
              <a:xfrm>
                <a:off x="1578" y="1355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8" name="Line 389"/>
              <p:cNvSpPr>
                <a:spLocks noChangeShapeType="1"/>
              </p:cNvSpPr>
              <p:nvPr/>
            </p:nvSpPr>
            <p:spPr bwMode="auto">
              <a:xfrm>
                <a:off x="1876" y="1177"/>
                <a:ext cx="14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9" name="Line 390"/>
              <p:cNvSpPr>
                <a:spLocks noChangeShapeType="1"/>
              </p:cNvSpPr>
              <p:nvPr/>
            </p:nvSpPr>
            <p:spPr bwMode="auto">
              <a:xfrm>
                <a:off x="1883" y="1169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0" name="Line 391"/>
              <p:cNvSpPr>
                <a:spLocks noChangeShapeType="1"/>
              </p:cNvSpPr>
              <p:nvPr/>
            </p:nvSpPr>
            <p:spPr bwMode="auto">
              <a:xfrm>
                <a:off x="1415" y="1660"/>
                <a:ext cx="14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1" name="Line 392"/>
              <p:cNvSpPr>
                <a:spLocks noChangeShapeType="1"/>
              </p:cNvSpPr>
              <p:nvPr/>
            </p:nvSpPr>
            <p:spPr bwMode="auto">
              <a:xfrm>
                <a:off x="1422" y="1652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2" name="Line 393"/>
              <p:cNvSpPr>
                <a:spLocks noChangeShapeType="1"/>
              </p:cNvSpPr>
              <p:nvPr/>
            </p:nvSpPr>
            <p:spPr bwMode="auto">
              <a:xfrm>
                <a:off x="1876" y="1080"/>
                <a:ext cx="14" cy="1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3" name="Line 394"/>
              <p:cNvSpPr>
                <a:spLocks noChangeShapeType="1"/>
              </p:cNvSpPr>
              <p:nvPr/>
            </p:nvSpPr>
            <p:spPr bwMode="auto">
              <a:xfrm>
                <a:off x="1883" y="1073"/>
                <a:ext cx="1" cy="15"/>
              </a:xfrm>
              <a:prstGeom prst="line">
                <a:avLst/>
              </a:prstGeom>
              <a:noFill/>
              <a:ln w="11113">
                <a:solidFill>
                  <a:srgbClr val="2F00F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4" name="Freeform 395"/>
              <p:cNvSpPr>
                <a:spLocks/>
              </p:cNvSpPr>
              <p:nvPr/>
            </p:nvSpPr>
            <p:spPr bwMode="auto">
              <a:xfrm>
                <a:off x="961" y="894"/>
                <a:ext cx="1227" cy="1011"/>
              </a:xfrm>
              <a:custGeom>
                <a:avLst/>
                <a:gdLst>
                  <a:gd name="T0" fmla="*/ 0 w 1227"/>
                  <a:gd name="T1" fmla="*/ 1011 h 1011"/>
                  <a:gd name="T2" fmla="*/ 305 w 1227"/>
                  <a:gd name="T3" fmla="*/ 758 h 1011"/>
                  <a:gd name="T4" fmla="*/ 617 w 1227"/>
                  <a:gd name="T5" fmla="*/ 506 h 1011"/>
                  <a:gd name="T6" fmla="*/ 922 w 1227"/>
                  <a:gd name="T7" fmla="*/ 253 h 1011"/>
                  <a:gd name="T8" fmla="*/ 1227 w 1227"/>
                  <a:gd name="T9" fmla="*/ 0 h 10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27"/>
                  <a:gd name="T16" fmla="*/ 0 h 1011"/>
                  <a:gd name="T17" fmla="*/ 1227 w 1227"/>
                  <a:gd name="T18" fmla="*/ 1011 h 10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27" h="1011">
                    <a:moveTo>
                      <a:pt x="0" y="1011"/>
                    </a:moveTo>
                    <a:lnTo>
                      <a:pt x="305" y="758"/>
                    </a:lnTo>
                    <a:lnTo>
                      <a:pt x="617" y="506"/>
                    </a:lnTo>
                    <a:lnTo>
                      <a:pt x="922" y="253"/>
                    </a:lnTo>
                    <a:lnTo>
                      <a:pt x="1227" y="0"/>
                    </a:lnTo>
                  </a:path>
                </a:pathLst>
              </a:custGeom>
              <a:noFill/>
              <a:ln w="1111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" name="Freeform 396"/>
              <p:cNvSpPr>
                <a:spLocks/>
              </p:cNvSpPr>
              <p:nvPr/>
            </p:nvSpPr>
            <p:spPr bwMode="auto">
              <a:xfrm>
                <a:off x="961" y="991"/>
                <a:ext cx="1227" cy="966"/>
              </a:xfrm>
              <a:custGeom>
                <a:avLst/>
                <a:gdLst>
                  <a:gd name="T0" fmla="*/ 0 w 1227"/>
                  <a:gd name="T1" fmla="*/ 966 h 966"/>
                  <a:gd name="T2" fmla="*/ 305 w 1227"/>
                  <a:gd name="T3" fmla="*/ 721 h 966"/>
                  <a:gd name="T4" fmla="*/ 617 w 1227"/>
                  <a:gd name="T5" fmla="*/ 483 h 966"/>
                  <a:gd name="T6" fmla="*/ 922 w 1227"/>
                  <a:gd name="T7" fmla="*/ 245 h 966"/>
                  <a:gd name="T8" fmla="*/ 1227 w 1227"/>
                  <a:gd name="T9" fmla="*/ 0 h 96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27"/>
                  <a:gd name="T16" fmla="*/ 0 h 966"/>
                  <a:gd name="T17" fmla="*/ 1227 w 1227"/>
                  <a:gd name="T18" fmla="*/ 966 h 96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27" h="966">
                    <a:moveTo>
                      <a:pt x="0" y="966"/>
                    </a:moveTo>
                    <a:lnTo>
                      <a:pt x="305" y="721"/>
                    </a:lnTo>
                    <a:lnTo>
                      <a:pt x="617" y="483"/>
                    </a:lnTo>
                    <a:lnTo>
                      <a:pt x="922" y="245"/>
                    </a:lnTo>
                    <a:lnTo>
                      <a:pt x="1227" y="0"/>
                    </a:lnTo>
                  </a:path>
                </a:pathLst>
              </a:custGeom>
              <a:noFill/>
              <a:ln w="11113">
                <a:solidFill>
                  <a:srgbClr val="00DF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6" name="Line 397"/>
              <p:cNvSpPr>
                <a:spLocks noChangeShapeType="1"/>
              </p:cNvSpPr>
              <p:nvPr/>
            </p:nvSpPr>
            <p:spPr bwMode="auto">
              <a:xfrm>
                <a:off x="812" y="790"/>
                <a:ext cx="1532" cy="1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7" name="Line 398"/>
              <p:cNvSpPr>
                <a:spLocks noChangeShapeType="1"/>
              </p:cNvSpPr>
              <p:nvPr/>
            </p:nvSpPr>
            <p:spPr bwMode="auto">
              <a:xfrm>
                <a:off x="2344" y="790"/>
                <a:ext cx="1" cy="1412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8" name="Line 399"/>
              <p:cNvSpPr>
                <a:spLocks noChangeShapeType="1"/>
              </p:cNvSpPr>
              <p:nvPr/>
            </p:nvSpPr>
            <p:spPr bwMode="auto">
              <a:xfrm flipH="1">
                <a:off x="812" y="2202"/>
                <a:ext cx="1532" cy="1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9" name="Line 400"/>
              <p:cNvSpPr>
                <a:spLocks noChangeShapeType="1"/>
              </p:cNvSpPr>
              <p:nvPr/>
            </p:nvSpPr>
            <p:spPr bwMode="auto">
              <a:xfrm flipV="1">
                <a:off x="812" y="790"/>
                <a:ext cx="1" cy="1412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0" name="Line 401"/>
              <p:cNvSpPr>
                <a:spLocks noChangeShapeType="1"/>
              </p:cNvSpPr>
              <p:nvPr/>
            </p:nvSpPr>
            <p:spPr bwMode="auto">
              <a:xfrm>
                <a:off x="812" y="2202"/>
                <a:ext cx="1" cy="45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1" name="Rectangle 402"/>
              <p:cNvSpPr>
                <a:spLocks noChangeArrowheads="1"/>
              </p:cNvSpPr>
              <p:nvPr/>
            </p:nvSpPr>
            <p:spPr bwMode="auto">
              <a:xfrm>
                <a:off x="768" y="2284"/>
                <a:ext cx="5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300">
                    <a:solidFill>
                      <a:srgbClr val="000000"/>
                    </a:solidFill>
                    <a:latin typeface="Arial" pitchFamily="34" charset="0"/>
                  </a:rPr>
                  <a:t>0</a:t>
                </a:r>
                <a:endParaRPr lang="en-US"/>
              </a:p>
            </p:txBody>
          </p:sp>
          <p:sp>
            <p:nvSpPr>
              <p:cNvPr id="222" name="Line 403"/>
              <p:cNvSpPr>
                <a:spLocks noChangeShapeType="1"/>
              </p:cNvSpPr>
              <p:nvPr/>
            </p:nvSpPr>
            <p:spPr bwMode="auto">
              <a:xfrm>
                <a:off x="969" y="2202"/>
                <a:ext cx="1" cy="45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3" name="Rectangle 404"/>
              <p:cNvSpPr>
                <a:spLocks noChangeArrowheads="1"/>
              </p:cNvSpPr>
              <p:nvPr/>
            </p:nvSpPr>
            <p:spPr bwMode="auto">
              <a:xfrm>
                <a:off x="923" y="2284"/>
                <a:ext cx="5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300">
                    <a:solidFill>
                      <a:srgbClr val="000000"/>
                    </a:solidFill>
                    <a:latin typeface="Arial" pitchFamily="34" charset="0"/>
                  </a:rPr>
                  <a:t>1</a:t>
                </a:r>
                <a:endParaRPr lang="en-US"/>
              </a:p>
            </p:txBody>
          </p:sp>
          <p:sp>
            <p:nvSpPr>
              <p:cNvPr id="224" name="Line 405"/>
              <p:cNvSpPr>
                <a:spLocks noChangeShapeType="1"/>
              </p:cNvSpPr>
              <p:nvPr/>
            </p:nvSpPr>
            <p:spPr bwMode="auto">
              <a:xfrm>
                <a:off x="1117" y="2202"/>
                <a:ext cx="1" cy="45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7" name="Rectangle 406"/>
            <p:cNvSpPr>
              <a:spLocks noChangeArrowheads="1"/>
            </p:cNvSpPr>
            <p:nvPr/>
          </p:nvSpPr>
          <p:spPr bwMode="auto">
            <a:xfrm>
              <a:off x="1073" y="2284"/>
              <a:ext cx="50" cy="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300">
                  <a:solidFill>
                    <a:srgbClr val="000000"/>
                  </a:solidFill>
                  <a:latin typeface="Arial" pitchFamily="34" charset="0"/>
                </a:rPr>
                <a:t>2</a:t>
              </a:r>
              <a:endParaRPr lang="en-US"/>
            </a:p>
          </p:txBody>
        </p:sp>
        <p:sp>
          <p:nvSpPr>
            <p:cNvPr id="8" name="Line 407"/>
            <p:cNvSpPr>
              <a:spLocks noChangeShapeType="1"/>
            </p:cNvSpPr>
            <p:nvPr/>
          </p:nvSpPr>
          <p:spPr bwMode="auto">
            <a:xfrm>
              <a:off x="1273" y="2202"/>
              <a:ext cx="1" cy="45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Rectangle 408"/>
            <p:cNvSpPr>
              <a:spLocks noChangeArrowheads="1"/>
            </p:cNvSpPr>
            <p:nvPr/>
          </p:nvSpPr>
          <p:spPr bwMode="auto">
            <a:xfrm>
              <a:off x="1229" y="2284"/>
              <a:ext cx="50" cy="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300">
                  <a:solidFill>
                    <a:srgbClr val="000000"/>
                  </a:solidFill>
                  <a:latin typeface="Arial" pitchFamily="34" charset="0"/>
                </a:rPr>
                <a:t>3</a:t>
              </a:r>
              <a:endParaRPr lang="en-US"/>
            </a:p>
          </p:txBody>
        </p:sp>
        <p:sp>
          <p:nvSpPr>
            <p:cNvPr id="10" name="Line 409"/>
            <p:cNvSpPr>
              <a:spLocks noChangeShapeType="1"/>
            </p:cNvSpPr>
            <p:nvPr/>
          </p:nvSpPr>
          <p:spPr bwMode="auto">
            <a:xfrm>
              <a:off x="1422" y="2202"/>
              <a:ext cx="1" cy="45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Rectangle 410"/>
            <p:cNvSpPr>
              <a:spLocks noChangeArrowheads="1"/>
            </p:cNvSpPr>
            <p:nvPr/>
          </p:nvSpPr>
          <p:spPr bwMode="auto">
            <a:xfrm>
              <a:off x="1377" y="2284"/>
              <a:ext cx="50" cy="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300">
                  <a:solidFill>
                    <a:srgbClr val="000000"/>
                  </a:solidFill>
                  <a:latin typeface="Arial" pitchFamily="34" charset="0"/>
                </a:rPr>
                <a:t>4</a:t>
              </a:r>
              <a:endParaRPr lang="en-US"/>
            </a:p>
          </p:txBody>
        </p:sp>
        <p:sp>
          <p:nvSpPr>
            <p:cNvPr id="12" name="Line 411"/>
            <p:cNvSpPr>
              <a:spLocks noChangeShapeType="1"/>
            </p:cNvSpPr>
            <p:nvPr/>
          </p:nvSpPr>
          <p:spPr bwMode="auto">
            <a:xfrm>
              <a:off x="1578" y="2202"/>
              <a:ext cx="1" cy="45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Rectangle 412"/>
            <p:cNvSpPr>
              <a:spLocks noChangeArrowheads="1"/>
            </p:cNvSpPr>
            <p:nvPr/>
          </p:nvSpPr>
          <p:spPr bwMode="auto">
            <a:xfrm>
              <a:off x="1534" y="2284"/>
              <a:ext cx="50" cy="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300">
                  <a:solidFill>
                    <a:srgbClr val="000000"/>
                  </a:solidFill>
                  <a:latin typeface="Arial" pitchFamily="34" charset="0"/>
                </a:rPr>
                <a:t>5</a:t>
              </a:r>
              <a:endParaRPr lang="en-US"/>
            </a:p>
          </p:txBody>
        </p:sp>
        <p:sp>
          <p:nvSpPr>
            <p:cNvPr id="14" name="Line 413"/>
            <p:cNvSpPr>
              <a:spLocks noChangeShapeType="1"/>
            </p:cNvSpPr>
            <p:nvPr/>
          </p:nvSpPr>
          <p:spPr bwMode="auto">
            <a:xfrm>
              <a:off x="1734" y="2202"/>
              <a:ext cx="1" cy="45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Rectangle 414"/>
            <p:cNvSpPr>
              <a:spLocks noChangeArrowheads="1"/>
            </p:cNvSpPr>
            <p:nvPr/>
          </p:nvSpPr>
          <p:spPr bwMode="auto">
            <a:xfrm>
              <a:off x="1690" y="2284"/>
              <a:ext cx="50" cy="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300">
                  <a:solidFill>
                    <a:srgbClr val="000000"/>
                  </a:solidFill>
                  <a:latin typeface="Arial" pitchFamily="34" charset="0"/>
                </a:rPr>
                <a:t>6</a:t>
              </a:r>
              <a:endParaRPr lang="en-US"/>
            </a:p>
          </p:txBody>
        </p:sp>
        <p:sp>
          <p:nvSpPr>
            <p:cNvPr id="16" name="Line 415"/>
            <p:cNvSpPr>
              <a:spLocks noChangeShapeType="1"/>
            </p:cNvSpPr>
            <p:nvPr/>
          </p:nvSpPr>
          <p:spPr bwMode="auto">
            <a:xfrm>
              <a:off x="1883" y="2202"/>
              <a:ext cx="1" cy="45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Rectangle 416"/>
            <p:cNvSpPr>
              <a:spLocks noChangeArrowheads="1"/>
            </p:cNvSpPr>
            <p:nvPr/>
          </p:nvSpPr>
          <p:spPr bwMode="auto">
            <a:xfrm>
              <a:off x="1838" y="2284"/>
              <a:ext cx="50" cy="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300">
                  <a:solidFill>
                    <a:srgbClr val="000000"/>
                  </a:solidFill>
                  <a:latin typeface="Arial" pitchFamily="34" charset="0"/>
                </a:rPr>
                <a:t>7</a:t>
              </a:r>
              <a:endParaRPr lang="en-US"/>
            </a:p>
          </p:txBody>
        </p:sp>
        <p:sp>
          <p:nvSpPr>
            <p:cNvPr id="18" name="Line 417"/>
            <p:cNvSpPr>
              <a:spLocks noChangeShapeType="1"/>
            </p:cNvSpPr>
            <p:nvPr/>
          </p:nvSpPr>
          <p:spPr bwMode="auto">
            <a:xfrm>
              <a:off x="2039" y="2202"/>
              <a:ext cx="1" cy="45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Rectangle 418"/>
            <p:cNvSpPr>
              <a:spLocks noChangeArrowheads="1"/>
            </p:cNvSpPr>
            <p:nvPr/>
          </p:nvSpPr>
          <p:spPr bwMode="auto">
            <a:xfrm>
              <a:off x="1995" y="2284"/>
              <a:ext cx="51" cy="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300">
                  <a:solidFill>
                    <a:srgbClr val="000000"/>
                  </a:solidFill>
                  <a:latin typeface="Arial" pitchFamily="34" charset="0"/>
                </a:rPr>
                <a:t>8</a:t>
              </a:r>
              <a:endParaRPr lang="en-US"/>
            </a:p>
          </p:txBody>
        </p:sp>
        <p:sp>
          <p:nvSpPr>
            <p:cNvPr id="20" name="Line 419"/>
            <p:cNvSpPr>
              <a:spLocks noChangeShapeType="1"/>
            </p:cNvSpPr>
            <p:nvPr/>
          </p:nvSpPr>
          <p:spPr bwMode="auto">
            <a:xfrm>
              <a:off x="2188" y="2202"/>
              <a:ext cx="1" cy="45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Rectangle 420"/>
            <p:cNvSpPr>
              <a:spLocks noChangeArrowheads="1"/>
            </p:cNvSpPr>
            <p:nvPr/>
          </p:nvSpPr>
          <p:spPr bwMode="auto">
            <a:xfrm>
              <a:off x="2143" y="2284"/>
              <a:ext cx="50" cy="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300">
                  <a:solidFill>
                    <a:srgbClr val="000000"/>
                  </a:solidFill>
                  <a:latin typeface="Arial" pitchFamily="34" charset="0"/>
                </a:rPr>
                <a:t>9</a:t>
              </a:r>
              <a:endParaRPr lang="en-US"/>
            </a:p>
          </p:txBody>
        </p:sp>
        <p:sp>
          <p:nvSpPr>
            <p:cNvPr id="22" name="Line 421"/>
            <p:cNvSpPr>
              <a:spLocks noChangeShapeType="1"/>
            </p:cNvSpPr>
            <p:nvPr/>
          </p:nvSpPr>
          <p:spPr bwMode="auto">
            <a:xfrm>
              <a:off x="2344" y="2202"/>
              <a:ext cx="1" cy="45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Rectangle 422"/>
            <p:cNvSpPr>
              <a:spLocks noChangeArrowheads="1"/>
            </p:cNvSpPr>
            <p:nvPr/>
          </p:nvSpPr>
          <p:spPr bwMode="auto">
            <a:xfrm>
              <a:off x="2262" y="2284"/>
              <a:ext cx="100" cy="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300">
                  <a:solidFill>
                    <a:srgbClr val="000000"/>
                  </a:solidFill>
                  <a:latin typeface="Arial" pitchFamily="34" charset="0"/>
                </a:rPr>
                <a:t>10</a:t>
              </a:r>
              <a:endParaRPr lang="en-US"/>
            </a:p>
          </p:txBody>
        </p:sp>
        <p:sp>
          <p:nvSpPr>
            <p:cNvPr id="24" name="Rectangle 423"/>
            <p:cNvSpPr>
              <a:spLocks noChangeArrowheads="1"/>
            </p:cNvSpPr>
            <p:nvPr/>
          </p:nvSpPr>
          <p:spPr bwMode="auto">
            <a:xfrm>
              <a:off x="1311" y="2455"/>
              <a:ext cx="320" cy="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300">
                  <a:solidFill>
                    <a:srgbClr val="000000"/>
                  </a:solidFill>
                  <a:latin typeface="Arial" pitchFamily="34" charset="0"/>
                </a:rPr>
                <a:t>Position</a:t>
              </a:r>
              <a:endParaRPr lang="en-US"/>
            </a:p>
          </p:txBody>
        </p:sp>
      </p:grpSp>
      <p:grpSp>
        <p:nvGrpSpPr>
          <p:cNvPr id="425" name="Group 424"/>
          <p:cNvGrpSpPr/>
          <p:nvPr/>
        </p:nvGrpSpPr>
        <p:grpSpPr>
          <a:xfrm>
            <a:off x="11634" y="2610330"/>
            <a:ext cx="9512367" cy="2946294"/>
            <a:chOff x="0" y="1961031"/>
            <a:chExt cx="9512367" cy="2946294"/>
          </a:xfrm>
        </p:grpSpPr>
        <p:sp>
          <p:nvSpPr>
            <p:cNvPr id="426" name="Text Box 424"/>
            <p:cNvSpPr txBox="1">
              <a:spLocks noChangeArrowheads="1"/>
            </p:cNvSpPr>
            <p:nvPr/>
          </p:nvSpPr>
          <p:spPr bwMode="auto">
            <a:xfrm>
              <a:off x="0" y="4450125"/>
              <a:ext cx="5105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dirty="0"/>
                <a:t>Interaction between gender and position</a:t>
              </a:r>
            </a:p>
          </p:txBody>
        </p:sp>
        <p:sp>
          <p:nvSpPr>
            <p:cNvPr id="427" name="Text Box 425"/>
            <p:cNvSpPr txBox="1">
              <a:spLocks noChangeArrowheads="1"/>
            </p:cNvSpPr>
            <p:nvPr/>
          </p:nvSpPr>
          <p:spPr bwMode="auto">
            <a:xfrm>
              <a:off x="5473767" y="3915244"/>
              <a:ext cx="40386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dirty="0"/>
                <a:t>Interaction is not significant</a:t>
              </a:r>
            </a:p>
          </p:txBody>
        </p:sp>
        <p:pic>
          <p:nvPicPr>
            <p:cNvPr id="428" name="Picture 42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401" y="1961031"/>
              <a:ext cx="5334000" cy="2182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429" name="Straight Arrow Connector 428"/>
            <p:cNvCxnSpPr/>
            <p:nvPr/>
          </p:nvCxnSpPr>
          <p:spPr bwMode="auto">
            <a:xfrm flipV="1">
              <a:off x="2133600" y="4143844"/>
              <a:ext cx="228600" cy="30628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cxnSp>
        <p:nvCxnSpPr>
          <p:cNvPr id="430" name="Straight Arrow Connector 429"/>
          <p:cNvCxnSpPr/>
          <p:nvPr/>
        </p:nvCxnSpPr>
        <p:spPr bwMode="auto">
          <a:xfrm flipH="1" flipV="1">
            <a:off x="5485401" y="4102765"/>
            <a:ext cx="395771" cy="34736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 </a:t>
            </a:r>
            <a:endParaRPr lang="en-US"/>
          </a:p>
        </p:txBody>
      </p:sp>
      <p:sp>
        <p:nvSpPr>
          <p:cNvPr id="431" name="Slide Number Placeholder 4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8026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charset="2"/>
              <a:buChar char="Ø"/>
            </a:pPr>
            <a:r>
              <a:rPr lang="en-US" dirty="0" smtClean="0"/>
              <a:t>The Linear Regression Model</a:t>
            </a:r>
          </a:p>
          <a:p>
            <a:pPr lvl="1">
              <a:buFont typeface="Wingdings" charset="2"/>
              <a:buChar char="Ø"/>
            </a:pPr>
            <a:r>
              <a:rPr lang="en-US" dirty="0" smtClean="0"/>
              <a:t>Least Squares Fit</a:t>
            </a:r>
          </a:p>
          <a:p>
            <a:pPr lvl="1">
              <a:buFont typeface="Wingdings" charset="2"/>
              <a:buChar char="Ø"/>
            </a:pPr>
            <a:r>
              <a:rPr lang="en-US" dirty="0" smtClean="0"/>
              <a:t>Measures of Fit</a:t>
            </a:r>
          </a:p>
          <a:p>
            <a:pPr lvl="1">
              <a:buFont typeface="Wingdings" charset="2"/>
              <a:buChar char="Ø"/>
            </a:pPr>
            <a:r>
              <a:rPr lang="en-US" dirty="0" smtClean="0"/>
              <a:t>Inference in Regression</a:t>
            </a:r>
          </a:p>
          <a:p>
            <a:pPr>
              <a:buFont typeface="Wingdings" charset="2"/>
              <a:buChar char="Ø"/>
            </a:pPr>
            <a:r>
              <a:rPr lang="en-US" dirty="0" smtClean="0"/>
              <a:t>Other Considerations in Regression Model</a:t>
            </a:r>
          </a:p>
          <a:p>
            <a:pPr lvl="1">
              <a:buFont typeface="Wingdings" charset="2"/>
              <a:buChar char="Ø"/>
            </a:pPr>
            <a:r>
              <a:rPr lang="en-US" dirty="0" smtClean="0"/>
              <a:t>Qualitative Predictors</a:t>
            </a:r>
          </a:p>
          <a:p>
            <a:pPr lvl="1">
              <a:buFont typeface="Wingdings" charset="2"/>
              <a:buChar char="Ø"/>
            </a:pPr>
            <a:r>
              <a:rPr lang="en-US" dirty="0" smtClean="0"/>
              <a:t>Interaction Terms</a:t>
            </a:r>
          </a:p>
          <a:p>
            <a:pPr>
              <a:buFont typeface="Wingdings" charset="2"/>
              <a:buChar char="Ø"/>
            </a:pPr>
            <a:r>
              <a:rPr lang="en-US" dirty="0" smtClean="0">
                <a:solidFill>
                  <a:schemeClr val="tx2"/>
                </a:solidFill>
              </a:rPr>
              <a:t>Potential Fit Problems</a:t>
            </a:r>
          </a:p>
          <a:p>
            <a:pPr>
              <a:buFont typeface="Wingdings" charset="2"/>
              <a:buChar char="Ø"/>
            </a:pPr>
            <a:r>
              <a:rPr lang="en-US" dirty="0" smtClean="0"/>
              <a:t>Linear vs. KNN Regression</a:t>
            </a: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5467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Potential Fit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There are a number of possible problems that one may encounter when fitting the linear regression model.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292934"/>
                </a:solidFill>
              </a:rPr>
              <a:t>Non-linearity of the data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292934"/>
                </a:solidFill>
              </a:rPr>
              <a:t>Dependence of the error terms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292934"/>
                </a:solidFill>
              </a:rPr>
              <a:t>Non-constant variance of error terms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292934"/>
                </a:solidFill>
              </a:rPr>
              <a:t>Outliers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292934"/>
                </a:solidFill>
              </a:rPr>
              <a:t>High leverage points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solidFill>
                  <a:srgbClr val="292934"/>
                </a:solidFill>
              </a:rPr>
              <a:t>Collinearity</a:t>
            </a:r>
            <a:endParaRPr lang="en-US" dirty="0">
              <a:solidFill>
                <a:srgbClr val="292934"/>
              </a:solidFill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See Section 3.3.3 for more details.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9231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charset="2"/>
              <a:buChar char="Ø"/>
            </a:pPr>
            <a:r>
              <a:rPr lang="en-US" dirty="0" smtClean="0"/>
              <a:t>The Linear Regression Model</a:t>
            </a:r>
          </a:p>
          <a:p>
            <a:pPr lvl="1">
              <a:buFont typeface="Wingdings" charset="2"/>
              <a:buChar char="Ø"/>
            </a:pPr>
            <a:r>
              <a:rPr lang="en-US" dirty="0" smtClean="0"/>
              <a:t>Least Squares Fit</a:t>
            </a:r>
          </a:p>
          <a:p>
            <a:pPr lvl="1">
              <a:buFont typeface="Wingdings" charset="2"/>
              <a:buChar char="Ø"/>
            </a:pPr>
            <a:r>
              <a:rPr lang="en-US" dirty="0" smtClean="0"/>
              <a:t>Measures of Fit</a:t>
            </a:r>
          </a:p>
          <a:p>
            <a:pPr lvl="1">
              <a:buFont typeface="Wingdings" charset="2"/>
              <a:buChar char="Ø"/>
            </a:pPr>
            <a:r>
              <a:rPr lang="en-US" dirty="0" smtClean="0"/>
              <a:t>Inference in Regression</a:t>
            </a:r>
          </a:p>
          <a:p>
            <a:pPr>
              <a:buFont typeface="Wingdings" charset="2"/>
              <a:buChar char="Ø"/>
            </a:pPr>
            <a:r>
              <a:rPr lang="en-US" dirty="0" smtClean="0"/>
              <a:t>Other Considerations in Regression Model</a:t>
            </a:r>
          </a:p>
          <a:p>
            <a:pPr lvl="1">
              <a:buFont typeface="Wingdings" charset="2"/>
              <a:buChar char="Ø"/>
            </a:pPr>
            <a:r>
              <a:rPr lang="en-US" dirty="0" smtClean="0"/>
              <a:t>Qualitative Predictors</a:t>
            </a:r>
          </a:p>
          <a:p>
            <a:pPr lvl="1">
              <a:buFont typeface="Wingdings" charset="2"/>
              <a:buChar char="Ø"/>
            </a:pPr>
            <a:r>
              <a:rPr lang="en-US" dirty="0" smtClean="0"/>
              <a:t>Interaction Terms</a:t>
            </a:r>
          </a:p>
          <a:p>
            <a:pPr>
              <a:buFont typeface="Wingdings" charset="2"/>
              <a:buChar char="Ø"/>
            </a:pPr>
            <a:r>
              <a:rPr lang="en-US" dirty="0" smtClean="0"/>
              <a:t>Potential Fit Problems</a:t>
            </a:r>
          </a:p>
          <a:p>
            <a:pPr>
              <a:buFont typeface="Wingdings" charset="2"/>
              <a:buChar char="Ø"/>
            </a:pPr>
            <a:r>
              <a:rPr lang="en-US" dirty="0" smtClean="0">
                <a:solidFill>
                  <a:srgbClr val="D2533C"/>
                </a:solidFill>
              </a:rPr>
              <a:t>Linear vs. KNN Regression</a:t>
            </a:r>
            <a:endParaRPr lang="en-US" dirty="0" smtClean="0">
              <a:solidFill>
                <a:srgbClr val="D2533C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5467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KNN Regression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charset="2"/>
              <a:buChar char="Ø"/>
            </a:pPr>
            <a:r>
              <a:rPr lang="en-US" dirty="0" err="1"/>
              <a:t>kNN</a:t>
            </a:r>
            <a:r>
              <a:rPr lang="en-US" dirty="0"/>
              <a:t> Regression is similar to the </a:t>
            </a:r>
            <a:r>
              <a:rPr lang="en-US" dirty="0" err="1"/>
              <a:t>kNN</a:t>
            </a:r>
            <a:r>
              <a:rPr lang="en-US" dirty="0"/>
              <a:t> classifier.</a:t>
            </a:r>
          </a:p>
          <a:p>
            <a:pPr>
              <a:buFont typeface="Wingdings" charset="2"/>
              <a:buChar char="Ø"/>
            </a:pPr>
            <a:r>
              <a:rPr lang="en-US" dirty="0"/>
              <a:t>To predict Y for a given value of X, consider k closest points to X in training data and take the average of the responses. i.e.</a:t>
            </a:r>
          </a:p>
          <a:p>
            <a:pPr>
              <a:buFont typeface="Wingdings" charset="2"/>
              <a:buChar char="Ø"/>
            </a:pPr>
            <a:endParaRPr lang="en-US" dirty="0"/>
          </a:p>
          <a:p>
            <a:pPr>
              <a:buFont typeface="Wingdings" charset="2"/>
              <a:buChar char="Ø"/>
            </a:pPr>
            <a:endParaRPr lang="en-US" dirty="0"/>
          </a:p>
          <a:p>
            <a:pPr>
              <a:buFont typeface="Wingdings" charset="2"/>
              <a:buChar char="Ø"/>
            </a:pPr>
            <a:r>
              <a:rPr lang="en-US" dirty="0"/>
              <a:t>If k is small </a:t>
            </a:r>
            <a:r>
              <a:rPr lang="en-US" dirty="0" err="1"/>
              <a:t>kNN</a:t>
            </a:r>
            <a:r>
              <a:rPr lang="en-US" dirty="0"/>
              <a:t> is much more flexible than linear regression.</a:t>
            </a:r>
          </a:p>
          <a:p>
            <a:pPr>
              <a:buFont typeface="Wingdings" charset="2"/>
              <a:buChar char="Ø"/>
            </a:pPr>
            <a:r>
              <a:rPr lang="en-US" dirty="0"/>
              <a:t>Is that better?</a:t>
            </a:r>
          </a:p>
          <a:p>
            <a:endParaRPr lang="en-US" dirty="0"/>
          </a:p>
        </p:txBody>
      </p:sp>
      <p:graphicFrame>
        <p:nvGraphicFramePr>
          <p:cNvPr id="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6842904"/>
              </p:ext>
            </p:extLst>
          </p:nvPr>
        </p:nvGraphicFramePr>
        <p:xfrm>
          <a:off x="2899883" y="3322250"/>
          <a:ext cx="1617663" cy="74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86" name="Equation" r:id="rId4" imgW="990600" imgH="457200" progId="Equation.3">
                  <p:embed/>
                </p:oleObj>
              </mc:Choice>
              <mc:Fallback>
                <p:oleObj name="Equation" r:id="rId4" imgW="9906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9883" y="3322250"/>
                        <a:ext cx="1617663" cy="746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2484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.16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176" y="881594"/>
            <a:ext cx="7949031" cy="61436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KNN Fits for k =1 and k = 9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2833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KNN Fits in One </a:t>
            </a:r>
            <a:r>
              <a:rPr lang="en-US" dirty="0"/>
              <a:t>Dimension (k =1 and k = </a:t>
            </a:r>
            <a:r>
              <a:rPr lang="en-US" dirty="0" smtClean="0"/>
              <a:t>9)</a:t>
            </a:r>
            <a:endParaRPr lang="en-US" dirty="0"/>
          </a:p>
        </p:txBody>
      </p:sp>
      <p:pic>
        <p:nvPicPr>
          <p:cNvPr id="3" name="Picture 2" descr="3.1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59" y="1917699"/>
            <a:ext cx="7487909" cy="4092616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2920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Regression Fit</a:t>
            </a:r>
            <a:endParaRPr lang="en-US" dirty="0"/>
          </a:p>
        </p:txBody>
      </p:sp>
      <p:pic>
        <p:nvPicPr>
          <p:cNvPr id="3" name="Picture 2" descr="3.18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596" y="1917699"/>
            <a:ext cx="7356827" cy="4020971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8482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KNN vs. Linear Regression</a:t>
            </a:r>
            <a:endParaRPr lang="en-US" dirty="0"/>
          </a:p>
        </p:txBody>
      </p:sp>
      <p:pic>
        <p:nvPicPr>
          <p:cNvPr id="3" name="Picture 2" descr="3.1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100" y="1352006"/>
            <a:ext cx="5498226" cy="5498226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7922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Not So Good in High Dimensional Situations</a:t>
            </a:r>
            <a:endParaRPr lang="en-US" dirty="0"/>
          </a:p>
        </p:txBody>
      </p:sp>
      <p:pic>
        <p:nvPicPr>
          <p:cNvPr id="3" name="Picture 2" descr="3.2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914" y="2260599"/>
            <a:ext cx="8050886" cy="2931073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4966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Clarity.thmx</Template>
  <TotalTime>11138</TotalTime>
  <Words>1633</Words>
  <Application>Microsoft Macintosh PowerPoint</Application>
  <PresentationFormat>On-screen Show (4:3)</PresentationFormat>
  <Paragraphs>320</Paragraphs>
  <Slides>31</Slides>
  <Notes>31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Clarity</vt:lpstr>
      <vt:lpstr>Microsoft Equation</vt:lpstr>
      <vt:lpstr>Equation</vt:lpstr>
      <vt:lpstr>Linear Regression</vt:lpstr>
      <vt:lpstr>Outline</vt:lpstr>
      <vt:lpstr>Outline</vt:lpstr>
      <vt:lpstr>The Linear Regression Model</vt:lpstr>
      <vt:lpstr>Least Squares Fit</vt:lpstr>
      <vt:lpstr>Relationship between population and least squares lines</vt:lpstr>
      <vt:lpstr>Measures of Fit: R2</vt:lpstr>
      <vt:lpstr>Inference in Regression</vt:lpstr>
      <vt:lpstr>Some Relevant Questions</vt:lpstr>
      <vt:lpstr>1. Is bj=0 i.e. is Xj an important variable?</vt:lpstr>
      <vt:lpstr>Testing Individual Variables</vt:lpstr>
      <vt:lpstr>2. Is the whole regression explaining anything at all? </vt:lpstr>
      <vt:lpstr>Outline</vt:lpstr>
      <vt:lpstr>Qualitative Predictors</vt:lpstr>
      <vt:lpstr>Interpretation</vt:lpstr>
      <vt:lpstr>Other Coding Schemes</vt:lpstr>
      <vt:lpstr>Other Issues Discussed</vt:lpstr>
      <vt:lpstr>Interaction</vt:lpstr>
      <vt:lpstr>Interaction in advertising</vt:lpstr>
      <vt:lpstr>Parallel Regression Lines</vt:lpstr>
      <vt:lpstr>Interaction Effects</vt:lpstr>
      <vt:lpstr>Should the Lines be Parallel?</vt:lpstr>
      <vt:lpstr>Outline</vt:lpstr>
      <vt:lpstr>Potential Fit Problems</vt:lpstr>
      <vt:lpstr>Outline</vt:lpstr>
      <vt:lpstr>KNN Regression</vt:lpstr>
      <vt:lpstr>KNN Fits for k =1 and k = 9</vt:lpstr>
      <vt:lpstr>KNN Fits in One Dimension (k =1 and k = 9)</vt:lpstr>
      <vt:lpstr>Linear Regression Fit</vt:lpstr>
      <vt:lpstr>KNN vs. Linear Regression</vt:lpstr>
      <vt:lpstr>Not So Good in High Dimensional Situations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Abbass Sharif</dc:creator>
  <cp:lastModifiedBy>Abbass Sharif</cp:lastModifiedBy>
  <cp:revision>104</cp:revision>
  <cp:lastPrinted>2013-09-10T02:43:54Z</cp:lastPrinted>
  <dcterms:created xsi:type="dcterms:W3CDTF">2013-08-14T17:09:52Z</dcterms:created>
  <dcterms:modified xsi:type="dcterms:W3CDTF">2013-09-15T01:28:00Z</dcterms:modified>
</cp:coreProperties>
</file>