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Microsoft_Equation1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6" d="100"/>
          <a:sy n="156" d="100"/>
        </p:scale>
        <p:origin x="-14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Relationship Id="rId2" Type="http://schemas.openxmlformats.org/officeDocument/2006/relationships/image" Target="../media/image13.wmf"/><Relationship Id="rId3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93B26-DCD9-FE4F-9FE4-30F434F2E0A0}" type="datetimeFigureOut">
              <a:rPr lang="en-US" smtClean="0"/>
              <a:t>8/31/13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2953-BF70-B04A-AAF4-4A6BE5C2B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98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F5D7FFC-84C2-7C48-96C8-AD2B3EFA1B9E}" type="datetimeFigureOut">
              <a:rPr lang="en-US" smtClean="0"/>
              <a:t>8/29/13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2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13.w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14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600" dirty="0" smtClean="0"/>
              <a:t>Assessing model accuracy </a:t>
            </a:r>
            <a:endParaRPr lang="en-US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02 – Part II</a:t>
            </a:r>
          </a:p>
        </p:txBody>
      </p:sp>
    </p:spTree>
    <p:extLst>
      <p:ext uri="{BB962C8B-B14F-4D97-AF65-F5344CB8AC3E}">
        <p14:creationId xmlns:p14="http://schemas.microsoft.com/office/powerpoint/2010/main" val="2205626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Assessing Model Accuracy </a:t>
            </a:r>
            <a:endParaRPr lang="en-US" dirty="0"/>
          </a:p>
          <a:p>
            <a:pPr lvl="1">
              <a:buFont typeface="Wingdings" charset="2"/>
              <a:buChar char="Ø"/>
            </a:pPr>
            <a:r>
              <a:rPr lang="en-US" dirty="0" smtClean="0"/>
              <a:t>Measuring the Quality of Fit 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The Bias-Variance Trade-off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The Classification Setting</a:t>
            </a:r>
          </a:p>
        </p:txBody>
      </p:sp>
    </p:spTree>
    <p:extLst>
      <p:ext uri="{BB962C8B-B14F-4D97-AF65-F5344CB8AC3E}">
        <p14:creationId xmlns:p14="http://schemas.microsoft.com/office/powerpoint/2010/main" val="46364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Quality of 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charset="2"/>
              <a:buChar char="Ø"/>
            </a:pPr>
            <a:r>
              <a:rPr lang="en-US" dirty="0"/>
              <a:t>Suppose we have a regression problem. </a:t>
            </a:r>
          </a:p>
          <a:p>
            <a:pPr algn="just">
              <a:buFont typeface="Wingdings" charset="2"/>
              <a:buChar char="Ø"/>
            </a:pPr>
            <a:r>
              <a:rPr lang="en-US" dirty="0"/>
              <a:t>One common measure of accuracy is the mean squared error (MSE) i.e.</a:t>
            </a:r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endParaRPr lang="en-US" dirty="0" smtClean="0"/>
          </a:p>
          <a:p>
            <a:pPr algn="just">
              <a:buFont typeface="Wingdings" charset="2"/>
              <a:buChar char="Ø"/>
            </a:pPr>
            <a:r>
              <a:rPr lang="en-US" dirty="0" smtClean="0"/>
              <a:t>Where     </a:t>
            </a:r>
            <a:r>
              <a:rPr lang="en-US" dirty="0"/>
              <a:t>is the prediction our method gives for the   observation in our training data.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273749"/>
              </p:ext>
            </p:extLst>
          </p:nvPr>
        </p:nvGraphicFramePr>
        <p:xfrm>
          <a:off x="2897677" y="2821679"/>
          <a:ext cx="34512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Equation" r:id="rId3" imgW="1371600" imgH="431640" progId="Equation.3">
                  <p:embed/>
                </p:oleObj>
              </mc:Choice>
              <mc:Fallback>
                <p:oleObj name="Equation" r:id="rId3" imgW="13716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7677" y="2821679"/>
                        <a:ext cx="34512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294715"/>
              </p:ext>
            </p:extLst>
          </p:nvPr>
        </p:nvGraphicFramePr>
        <p:xfrm>
          <a:off x="1685845" y="3997348"/>
          <a:ext cx="414338" cy="652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Equation" r:id="rId5" imgW="165028" imgH="228501" progId="Equation.3">
                  <p:embed/>
                </p:oleObj>
              </mc:Choice>
              <mc:Fallback>
                <p:oleObj name="Equation" r:id="rId5" imgW="16502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845" y="3997348"/>
                        <a:ext cx="414338" cy="6523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1709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In either case our method has generally been designed to make MSE </a:t>
            </a:r>
            <a:r>
              <a:rPr lang="en-US" dirty="0" smtClean="0"/>
              <a:t>small </a:t>
            </a:r>
            <a:r>
              <a:rPr lang="en-US" dirty="0"/>
              <a:t>on the training data we are looking at e.g. with linear regression we choose the line such that MSE is minimized</a:t>
            </a:r>
            <a:r>
              <a:rPr lang="en-US" dirty="0" smtClean="0"/>
              <a:t>.</a:t>
            </a:r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endParaRPr lang="en-US" dirty="0"/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What we really care about is how well the method works on new data. We call this new data “</a:t>
            </a:r>
            <a:r>
              <a:rPr lang="en-US" b="1" dirty="0"/>
              <a:t>Test Data</a:t>
            </a:r>
            <a:r>
              <a:rPr lang="en-US" dirty="0"/>
              <a:t>”</a:t>
            </a:r>
            <a:r>
              <a:rPr lang="en-US" dirty="0" smtClean="0"/>
              <a:t>.</a:t>
            </a:r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endParaRPr lang="en-US" dirty="0"/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There is no guarantee that the method with the smallest </a:t>
            </a:r>
            <a:r>
              <a:rPr lang="en-US" dirty="0" smtClean="0"/>
              <a:t>training MSE </a:t>
            </a:r>
            <a:r>
              <a:rPr lang="en-US" dirty="0"/>
              <a:t>will have the smallest test (i.e. new data</a:t>
            </a:r>
            <a:r>
              <a:rPr lang="en-US" dirty="0" smtClean="0"/>
              <a:t>) MSE.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85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vs. Test </a:t>
            </a:r>
            <a:r>
              <a:rPr lang="en-US" dirty="0" smtClean="0"/>
              <a:t>MSE’s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charset="2"/>
              <a:buChar char="Ø"/>
            </a:pPr>
            <a:r>
              <a:rPr lang="en-US" dirty="0"/>
              <a:t>In general the more flexible a method is the lower its training </a:t>
            </a:r>
            <a:r>
              <a:rPr lang="en-US" dirty="0" smtClean="0"/>
              <a:t>MSE</a:t>
            </a:r>
            <a:r>
              <a:rPr lang="en-US" dirty="0" smtClean="0"/>
              <a:t> </a:t>
            </a:r>
            <a:r>
              <a:rPr lang="en-US" dirty="0"/>
              <a:t>will be i.e. it will “fit” or explain the training data very well</a:t>
            </a:r>
            <a:r>
              <a:rPr lang="en-US" dirty="0" smtClean="0"/>
              <a:t>.</a:t>
            </a:r>
          </a:p>
          <a:p>
            <a:pPr lvl="2" algn="just">
              <a:buFont typeface="Wingdings" charset="2"/>
              <a:buChar char="Ø"/>
            </a:pPr>
            <a:r>
              <a:rPr lang="en-US" u="sng" dirty="0" smtClean="0"/>
              <a:t>Side Note</a:t>
            </a:r>
            <a:r>
              <a:rPr lang="en-US" dirty="0" smtClean="0"/>
              <a:t>: More Flexible methods (such as splines) can generate a wider range of possible shapes to estimate f as compared to less flexible and more restrictive methods (such as linear regression). The less flexible the method, the easier to interpret the model. Thus, there is a trade-off between flexibility and model interpretability. </a:t>
            </a:r>
          </a:p>
          <a:p>
            <a:pPr marL="548640" lvl="2" indent="0" algn="just">
              <a:buNone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/>
              <a:t>However, the test </a:t>
            </a:r>
            <a:r>
              <a:rPr lang="en-US" dirty="0" smtClean="0"/>
              <a:t>MSE</a:t>
            </a:r>
            <a:r>
              <a:rPr lang="en-US" dirty="0" smtClean="0"/>
              <a:t> </a:t>
            </a:r>
            <a:r>
              <a:rPr lang="en-US" dirty="0"/>
              <a:t>may in fact be higher for a more flexible method than for a simple approach like linear regression.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967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with Different Levels of Flexibility: Example 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4819472"/>
            <a:ext cx="3429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LEFT</a:t>
            </a:r>
          </a:p>
          <a:p>
            <a:r>
              <a:rPr lang="en-US" dirty="0" smtClean="0"/>
              <a:t>Black: Truth</a:t>
            </a:r>
            <a:endParaRPr lang="en-US" dirty="0"/>
          </a:p>
          <a:p>
            <a:r>
              <a:rPr lang="en-US" dirty="0" smtClean="0">
                <a:solidFill>
                  <a:srgbClr val="FF6600"/>
                </a:solidFill>
              </a:rPr>
              <a:t>Orange:</a:t>
            </a:r>
            <a:r>
              <a:rPr lang="en-US" dirty="0" smtClean="0"/>
              <a:t> Linear Estimate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Blue</a:t>
            </a:r>
            <a:r>
              <a:rPr lang="en-US" dirty="0" smtClean="0"/>
              <a:t>:  smoothing </a:t>
            </a:r>
            <a:r>
              <a:rPr lang="en-US" dirty="0" smtClean="0"/>
              <a:t>spline </a:t>
            </a:r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:  smoothing </a:t>
            </a:r>
            <a:r>
              <a:rPr lang="en-US" dirty="0" smtClean="0"/>
              <a:t>spline (more flexible)</a:t>
            </a:r>
            <a:endParaRPr lang="en-US" dirty="0"/>
          </a:p>
        </p:txBody>
      </p:sp>
      <p:pic>
        <p:nvPicPr>
          <p:cNvPr id="6" name="Picture 5" descr="2.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828800"/>
            <a:ext cx="6858000" cy="2819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1600" y="4847272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RIGHT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: Test MES</a:t>
            </a:r>
            <a:endParaRPr lang="en-US" dirty="0"/>
          </a:p>
          <a:p>
            <a:r>
              <a:rPr lang="en-US" dirty="0" smtClean="0">
                <a:solidFill>
                  <a:schemeClr val="accent1"/>
                </a:solidFill>
              </a:rPr>
              <a:t>Grey</a:t>
            </a:r>
            <a:r>
              <a:rPr lang="en-US" dirty="0" smtClean="0"/>
              <a:t>: Training MSE</a:t>
            </a:r>
          </a:p>
          <a:p>
            <a:r>
              <a:rPr lang="en-US" dirty="0" smtClean="0"/>
              <a:t>Dashed:  Minimum possible test MSE (irreducible error)</a:t>
            </a:r>
          </a:p>
        </p:txBody>
      </p:sp>
    </p:spTree>
    <p:extLst>
      <p:ext uri="{BB962C8B-B14F-4D97-AF65-F5344CB8AC3E}">
        <p14:creationId xmlns:p14="http://schemas.microsoft.com/office/powerpoint/2010/main" val="2289657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with Different Levels of Flexibility: Example </a:t>
            </a:r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4" name="Picture 3" descr="2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12" y="1905000"/>
            <a:ext cx="6918888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4819472"/>
            <a:ext cx="3429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LEFT</a:t>
            </a:r>
          </a:p>
          <a:p>
            <a:r>
              <a:rPr lang="en-US" dirty="0" smtClean="0"/>
              <a:t>Black: Truth</a:t>
            </a:r>
            <a:endParaRPr lang="en-US" dirty="0"/>
          </a:p>
          <a:p>
            <a:r>
              <a:rPr lang="en-US" dirty="0" smtClean="0">
                <a:solidFill>
                  <a:srgbClr val="FF6600"/>
                </a:solidFill>
              </a:rPr>
              <a:t>Orange:</a:t>
            </a:r>
            <a:r>
              <a:rPr lang="en-US" dirty="0" smtClean="0"/>
              <a:t> Linear Estimate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Blue</a:t>
            </a:r>
            <a:r>
              <a:rPr lang="en-US" dirty="0" smtClean="0"/>
              <a:t>:  smoothing spline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:  smoothing </a:t>
            </a:r>
            <a:r>
              <a:rPr lang="en-US" dirty="0" smtClean="0"/>
              <a:t>spline (more flexible)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81600" y="4847272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RIGHT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: Test MES</a:t>
            </a:r>
            <a:endParaRPr lang="en-US" dirty="0"/>
          </a:p>
          <a:p>
            <a:r>
              <a:rPr lang="en-US" dirty="0" smtClean="0">
                <a:solidFill>
                  <a:schemeClr val="accent1"/>
                </a:solidFill>
              </a:rPr>
              <a:t>Grey</a:t>
            </a:r>
            <a:r>
              <a:rPr lang="en-US" dirty="0" smtClean="0"/>
              <a:t>: Training MSE</a:t>
            </a:r>
          </a:p>
          <a:p>
            <a:r>
              <a:rPr lang="en-US" dirty="0" smtClean="0"/>
              <a:t>Dashed:  Minimum possible test MSE (irreducible error)</a:t>
            </a:r>
          </a:p>
        </p:txBody>
      </p:sp>
    </p:spTree>
    <p:extLst>
      <p:ext uri="{BB962C8B-B14F-4D97-AF65-F5344CB8AC3E}">
        <p14:creationId xmlns:p14="http://schemas.microsoft.com/office/powerpoint/2010/main" val="1181014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with Different Levels of Flexibility: Example </a:t>
            </a:r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4" name="Picture 3" descr="2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50" y="2235200"/>
            <a:ext cx="6447050" cy="2565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4819472"/>
            <a:ext cx="3429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LEFT</a:t>
            </a:r>
          </a:p>
          <a:p>
            <a:r>
              <a:rPr lang="en-US" dirty="0" smtClean="0"/>
              <a:t>Black: Truth</a:t>
            </a:r>
            <a:endParaRPr lang="en-US" dirty="0"/>
          </a:p>
          <a:p>
            <a:r>
              <a:rPr lang="en-US" dirty="0" smtClean="0">
                <a:solidFill>
                  <a:srgbClr val="FF6600"/>
                </a:solidFill>
              </a:rPr>
              <a:t>Orange:</a:t>
            </a:r>
            <a:r>
              <a:rPr lang="en-US" dirty="0" smtClean="0"/>
              <a:t> Linear Estimate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Blue</a:t>
            </a:r>
            <a:r>
              <a:rPr lang="en-US" dirty="0" smtClean="0"/>
              <a:t>:  smoothing spline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Green</a:t>
            </a:r>
            <a:r>
              <a:rPr lang="en-US" dirty="0" smtClean="0"/>
              <a:t>:  smoothing </a:t>
            </a:r>
            <a:r>
              <a:rPr lang="en-US" dirty="0" smtClean="0"/>
              <a:t>spline (more flexible)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81600" y="4847272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RIGHT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RED</a:t>
            </a:r>
            <a:r>
              <a:rPr lang="en-US" dirty="0" smtClean="0"/>
              <a:t>: Test MES</a:t>
            </a:r>
            <a:endParaRPr lang="en-US" dirty="0"/>
          </a:p>
          <a:p>
            <a:r>
              <a:rPr lang="en-US" dirty="0" smtClean="0">
                <a:solidFill>
                  <a:schemeClr val="accent1"/>
                </a:solidFill>
              </a:rPr>
              <a:t>Grey</a:t>
            </a:r>
            <a:r>
              <a:rPr lang="en-US" dirty="0" smtClean="0"/>
              <a:t>: Training MSE</a:t>
            </a:r>
          </a:p>
          <a:p>
            <a:r>
              <a:rPr lang="en-US" dirty="0" smtClean="0"/>
              <a:t>Dashed:  Minimum possible test MSE (irreducible error)</a:t>
            </a:r>
          </a:p>
        </p:txBody>
      </p:sp>
    </p:spTree>
    <p:extLst>
      <p:ext uri="{BB962C8B-B14F-4D97-AF65-F5344CB8AC3E}">
        <p14:creationId xmlns:p14="http://schemas.microsoft.com/office/powerpoint/2010/main" val="400007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 Variance Tradeoff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charset="2"/>
              <a:buChar char="Ø"/>
            </a:pPr>
            <a:r>
              <a:rPr lang="en-US" dirty="0"/>
              <a:t>The previous graphs of test versus training </a:t>
            </a:r>
            <a:r>
              <a:rPr lang="en-US" dirty="0" smtClean="0"/>
              <a:t>MSE’s illustrates </a:t>
            </a:r>
            <a:r>
              <a:rPr lang="en-US" dirty="0"/>
              <a:t>a very important tradeoff that governs the choice of statistical learning methods</a:t>
            </a:r>
            <a:r>
              <a:rPr lang="en-US" dirty="0" smtClean="0"/>
              <a:t>.</a:t>
            </a:r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/>
              <a:t>There are always two competing forces that govern the choice of learning method i.e. bias and variance.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36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 of Learning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Bias refers to the error that is introduced by modeling a real life problem (that is usually extremely complicated) by a much simpler problem</a:t>
            </a:r>
            <a:r>
              <a:rPr lang="en-US" dirty="0" smtClean="0"/>
              <a:t>.</a:t>
            </a:r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endParaRPr lang="en-US" dirty="0"/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For example, linear regression assumes that there is a linear relationship between Y and X. It is unlikely that, in real life, the relationship is exactly linear so some bias will be present.</a:t>
            </a:r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endParaRPr lang="en-US" dirty="0" smtClean="0"/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 smtClean="0"/>
              <a:t>The </a:t>
            </a:r>
            <a:r>
              <a:rPr lang="en-US" dirty="0"/>
              <a:t>more flexible/complex a method is the less bias it will generally have.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584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of Learning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charset="2"/>
              <a:buChar char="Ø"/>
            </a:pPr>
            <a:r>
              <a:rPr lang="en-US" dirty="0"/>
              <a:t>Variance refers to how much your estimate for f would change by if you had a different training data set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/>
              <a:t>Generally, the more flexible a method is the more variance it has.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497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Trade-off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It can be shown that for any given, X=x</a:t>
            </a:r>
            <a:r>
              <a:rPr lang="en-US" baseline="-25000" dirty="0"/>
              <a:t>0</a:t>
            </a:r>
            <a:r>
              <a:rPr lang="en-US" dirty="0"/>
              <a:t>, the expected </a:t>
            </a:r>
            <a:r>
              <a:rPr lang="en-US" dirty="0" smtClean="0"/>
              <a:t>test MSE for </a:t>
            </a:r>
            <a:r>
              <a:rPr lang="en-US" dirty="0"/>
              <a:t>a new Y at x</a:t>
            </a:r>
            <a:r>
              <a:rPr lang="en-US" baseline="-25000" dirty="0"/>
              <a:t>0</a:t>
            </a:r>
            <a:r>
              <a:rPr lang="en-US" dirty="0"/>
              <a:t> will be equal to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What </a:t>
            </a:r>
            <a:r>
              <a:rPr lang="en-US" dirty="0"/>
              <a:t>this means is that as a method gets more complex the bias will decrease and the variance will increase but </a:t>
            </a:r>
            <a:r>
              <a:rPr lang="en-US" dirty="0" smtClean="0"/>
              <a:t>expected test MSE</a:t>
            </a:r>
            <a:r>
              <a:rPr lang="en-US" dirty="0" smtClean="0"/>
              <a:t> </a:t>
            </a:r>
            <a:r>
              <a:rPr lang="en-US" dirty="0"/>
              <a:t>may go up or down!</a:t>
            </a: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430526"/>
              </p:ext>
            </p:extLst>
          </p:nvPr>
        </p:nvGraphicFramePr>
        <p:xfrm>
          <a:off x="850900" y="2578100"/>
          <a:ext cx="74930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3" imgW="3746500" imgH="368300" progId="Equation.3">
                  <p:embed/>
                </p:oleObj>
              </mc:Choice>
              <mc:Fallback>
                <p:oleObj name="Equation" r:id="rId3" imgW="37465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2578100"/>
                        <a:ext cx="74930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8102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</a:t>
            </a:r>
            <a:r>
              <a:rPr lang="en-US" dirty="0" smtClean="0"/>
              <a:t>MSE</a:t>
            </a:r>
            <a:r>
              <a:rPr lang="en-US" dirty="0" smtClean="0"/>
              <a:t>, </a:t>
            </a:r>
            <a:r>
              <a:rPr lang="en-US" dirty="0" smtClean="0"/>
              <a:t>Bias and Variance</a:t>
            </a:r>
            <a:endParaRPr lang="en-US" dirty="0"/>
          </a:p>
        </p:txBody>
      </p:sp>
      <p:pic>
        <p:nvPicPr>
          <p:cNvPr id="4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76826"/>
            <a:ext cx="7162800" cy="347637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071" y="1295400"/>
            <a:ext cx="1638529" cy="16718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295400"/>
            <a:ext cx="1609950" cy="1605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35" y="1371600"/>
            <a:ext cx="1581165" cy="157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57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Classification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charset="2"/>
              <a:buChar char="Ø"/>
            </a:pPr>
            <a:r>
              <a:rPr lang="en-US" dirty="0"/>
              <a:t>For a regression problem, we used the MSE to assess the accuracy of the statistical learning method</a:t>
            </a:r>
          </a:p>
          <a:p>
            <a:pPr algn="just">
              <a:buFont typeface="Wingdings" charset="2"/>
              <a:buChar char="Ø"/>
            </a:pPr>
            <a:r>
              <a:rPr lang="en-US" dirty="0"/>
              <a:t>For a classification problem we can use the error rate i.e.</a:t>
            </a:r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/>
              <a:t>                   is an indicator function, which will give 1 if the condition               is correct, otherwise it gives a 0.</a:t>
            </a:r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/>
              <a:t>Thus the error rate represents the fraction of incorrect classifications, or misclassifications    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941343"/>
              </p:ext>
            </p:extLst>
          </p:nvPr>
        </p:nvGraphicFramePr>
        <p:xfrm>
          <a:off x="2362200" y="2892425"/>
          <a:ext cx="4183063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5" name="Equation" r:id="rId3" imgW="1816100" imgH="431800" progId="Equation.3">
                  <p:embed/>
                </p:oleObj>
              </mc:Choice>
              <mc:Fallback>
                <p:oleObj name="Equation" r:id="rId3" imgW="1816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892425"/>
                        <a:ext cx="4183063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716323"/>
              </p:ext>
            </p:extLst>
          </p:nvPr>
        </p:nvGraphicFramePr>
        <p:xfrm>
          <a:off x="838200" y="4121150"/>
          <a:ext cx="146367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6" name="Equation" r:id="rId5" imgW="634680" imgH="228600" progId="Equation.3">
                  <p:embed/>
                </p:oleObj>
              </mc:Choice>
              <mc:Fallback>
                <p:oleObj name="Equation" r:id="rId5" imgW="634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121150"/>
                        <a:ext cx="1463675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312269"/>
              </p:ext>
            </p:extLst>
          </p:nvPr>
        </p:nvGraphicFramePr>
        <p:xfrm>
          <a:off x="2057400" y="4572000"/>
          <a:ext cx="1117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7" name="Equation" r:id="rId7" imgW="558720" imgH="228600" progId="Equation.3">
                  <p:embed/>
                </p:oleObj>
              </mc:Choice>
              <mc:Fallback>
                <p:oleObj name="Equation" r:id="rId7" imgW="5587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57400" y="4572000"/>
                        <a:ext cx="11176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5585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 Error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charset="2"/>
              <a:buChar char="Ø"/>
            </a:pPr>
            <a:r>
              <a:rPr lang="en-US" dirty="0"/>
              <a:t>The Bayes error rate refers to the lowest possible error rate that could be achieved if somehow we knew exactly what the “true” probability distribution of the data looked like</a:t>
            </a:r>
            <a:r>
              <a:rPr lang="en-US" dirty="0" smtClean="0"/>
              <a:t>.</a:t>
            </a:r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/>
              <a:t>On test data, no classifier (or stat. learning method) can get lower error rates than the Bayes error rate. </a:t>
            </a:r>
            <a:endParaRPr lang="en-US" dirty="0" smtClean="0"/>
          </a:p>
          <a:p>
            <a:pPr algn="just">
              <a:buFont typeface="Wingdings" charset="2"/>
              <a:buChar char="Ø"/>
            </a:pPr>
            <a:endParaRPr lang="en-US" dirty="0"/>
          </a:p>
          <a:p>
            <a:pPr algn="just">
              <a:buFont typeface="Wingdings" charset="2"/>
              <a:buChar char="Ø"/>
            </a:pPr>
            <a:r>
              <a:rPr lang="en-US" dirty="0"/>
              <a:t>Of course in real life problems the Bayes error rate can’t be calculated exactly.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135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 Optimal Classifier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1" t="19931" r="5831" b="21609"/>
          <a:stretch/>
        </p:blipFill>
        <p:spPr bwMode="auto">
          <a:xfrm>
            <a:off x="1828800" y="1447800"/>
            <a:ext cx="5724210" cy="5177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299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</a:t>
            </a:r>
            <a:r>
              <a:rPr lang="en-US" dirty="0"/>
              <a:t>N</a:t>
            </a:r>
            <a:r>
              <a:rPr lang="en-US" dirty="0" smtClean="0"/>
              <a:t>earest Neighbors (KNN)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k Nearest Neighbors is a flexible approach to estimate the Bayes Classifier</a:t>
            </a:r>
            <a:r>
              <a:rPr lang="en-US" dirty="0" smtClean="0"/>
              <a:t>.</a:t>
            </a:r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endParaRPr lang="en-US" dirty="0"/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For any given X we find the k closest neighbors to X in the training data, and examine their corresponding Y</a:t>
            </a:r>
            <a:r>
              <a:rPr lang="en-US" dirty="0" smtClean="0"/>
              <a:t>.</a:t>
            </a:r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endParaRPr lang="en-US" dirty="0"/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If the majority of the Y’s are orange we predict orange otherwise guess blue</a:t>
            </a:r>
            <a:r>
              <a:rPr lang="en-US" dirty="0" smtClean="0"/>
              <a:t>.</a:t>
            </a:r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endParaRPr lang="en-US" dirty="0"/>
          </a:p>
          <a:p>
            <a:pPr algn="just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The smaller that k is the more flexible the method will be.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7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KNN Example with k = 3</a:t>
            </a:r>
            <a:endParaRPr lang="en-US" dirty="0"/>
          </a:p>
        </p:txBody>
      </p:sp>
      <p:pic>
        <p:nvPicPr>
          <p:cNvPr id="4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99174"/>
            <a:ext cx="8229600" cy="4678851"/>
          </a:xfrm>
        </p:spPr>
      </p:pic>
    </p:spTree>
    <p:extLst>
      <p:ext uri="{BB962C8B-B14F-4D97-AF65-F5344CB8AC3E}">
        <p14:creationId xmlns:p14="http://schemas.microsoft.com/office/powerpoint/2010/main" val="1412540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Data: K = 10</a:t>
            </a:r>
            <a:endParaRPr lang="en-US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931" y="1600200"/>
            <a:ext cx="5038137" cy="4876800"/>
          </a:xfrm>
        </p:spPr>
      </p:pic>
    </p:spTree>
    <p:extLst>
      <p:ext uri="{BB962C8B-B14F-4D97-AF65-F5344CB8AC3E}">
        <p14:creationId xmlns:p14="http://schemas.microsoft.com/office/powerpoint/2010/main" val="423810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 = 1 and K = 100</a:t>
            </a:r>
            <a:endParaRPr lang="en-US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6001"/>
            <a:ext cx="8229600" cy="4565197"/>
          </a:xfrm>
        </p:spPr>
      </p:pic>
    </p:spTree>
    <p:extLst>
      <p:ext uri="{BB962C8B-B14F-4D97-AF65-F5344CB8AC3E}">
        <p14:creationId xmlns:p14="http://schemas.microsoft.com/office/powerpoint/2010/main" val="4146568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vs. Test Error Rates on the Simulated Data</a:t>
            </a:r>
            <a:endParaRPr lang="en-US" dirty="0"/>
          </a:p>
        </p:txBody>
      </p:sp>
      <p:sp>
        <p:nvSpPr>
          <p:cNvPr id="4" name="AutoShape 3"/>
          <p:cNvSpPr>
            <a:spLocks noGrp="1" noChangeAspect="1" noChangeArrowheads="1"/>
          </p:cNvSpPr>
          <p:nvPr>
            <p:ph idx="1"/>
          </p:nvPr>
        </p:nvSpPr>
        <p:spPr>
          <a:xfrm>
            <a:off x="304800" y="1752600"/>
            <a:ext cx="2971800" cy="4379913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charset="2"/>
              <a:buChar char="Ø"/>
            </a:pPr>
            <a:r>
              <a:rPr lang="en-US" sz="2400" dirty="0" smtClean="0"/>
              <a:t>Notice that training error rates keep going down as k decreases or equivalently as the flexibility increases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charset="2"/>
              <a:buChar char="Ø"/>
            </a:pPr>
            <a:endParaRPr lang="en-US" sz="2400" dirty="0" smtClean="0"/>
          </a:p>
          <a:p>
            <a:pPr eaLnBrk="1" hangingPunct="1">
              <a:buFont typeface="Wingdings" charset="2"/>
              <a:buChar char="Ø"/>
            </a:pPr>
            <a:r>
              <a:rPr lang="en-US" sz="2400" dirty="0" smtClean="0"/>
              <a:t>However, the test error rate at first decreases but then starts to increase again.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672" y="1676399"/>
            <a:ext cx="5726132" cy="419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99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Fundamental Picture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828800"/>
            <a:ext cx="3124200" cy="4379913"/>
          </a:xfrm>
        </p:spPr>
        <p:txBody>
          <a:bodyPr>
            <a:normAutofit/>
          </a:bodyPr>
          <a:lstStyle/>
          <a:p>
            <a:pPr eaLnBrk="1" hangingPunct="1">
              <a:buFont typeface="Wingdings" charset="2"/>
              <a:buChar char="Ø"/>
            </a:pPr>
            <a:r>
              <a:rPr lang="en-US" sz="2400" dirty="0" smtClean="0"/>
              <a:t>In general training errors will always decline.</a:t>
            </a:r>
          </a:p>
          <a:p>
            <a:pPr eaLnBrk="1" hangingPunct="1">
              <a:buFont typeface="Wingdings" charset="2"/>
              <a:buChar char="Ø"/>
            </a:pPr>
            <a:r>
              <a:rPr lang="en-US" sz="2400" dirty="0" smtClean="0"/>
              <a:t>However, test errors will decline at first (as reductions in bias dominate) but will then start to increase again (as increases in variance dominate).</a:t>
            </a:r>
          </a:p>
          <a:p>
            <a:pPr eaLnBrk="1" hangingPunct="1">
              <a:buFont typeface="Wingdings" charset="2"/>
              <a:buChar char="Ø"/>
            </a:pPr>
            <a:endParaRPr lang="en-US" sz="24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3" t="32217" r="15088" b="37547"/>
          <a:stretch>
            <a:fillRect/>
          </a:stretch>
        </p:blipFill>
        <p:spPr bwMode="auto">
          <a:xfrm>
            <a:off x="3505200" y="1600200"/>
            <a:ext cx="563880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971800" y="5410200"/>
            <a:ext cx="6248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sz="2000" dirty="0">
                <a:latin typeface="Times New Roman" pitchFamily="18" charset="0"/>
              </a:rPr>
              <a:t>	We must always keep this picture in mind when choosing a learning method. More flexible/complicated is not always better!</a:t>
            </a:r>
            <a:r>
              <a:rPr lang="en-US" sz="2400" dirty="0"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4596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3472</TotalTime>
  <Words>981</Words>
  <Application>Microsoft Macintosh PowerPoint</Application>
  <PresentationFormat>On-screen Show (4:3)</PresentationFormat>
  <Paragraphs>111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Clarity</vt:lpstr>
      <vt:lpstr>Equation</vt:lpstr>
      <vt:lpstr>Microsoft Equation</vt:lpstr>
      <vt:lpstr>Assessing model accuracy </vt:lpstr>
      <vt:lpstr>Outline</vt:lpstr>
      <vt:lpstr>Measuring Quality of Fit</vt:lpstr>
      <vt:lpstr>A Problem</vt:lpstr>
      <vt:lpstr>Training vs. Test MSE’s</vt:lpstr>
      <vt:lpstr>Examples with Different Levels of Flexibility: Example 1</vt:lpstr>
      <vt:lpstr>Examples with Different Levels of Flexibility: Example 2</vt:lpstr>
      <vt:lpstr>Examples with Different Levels of Flexibility: Example 3</vt:lpstr>
      <vt:lpstr>Bias/ Variance Tradeoff</vt:lpstr>
      <vt:lpstr>Bias of Learning Methods</vt:lpstr>
      <vt:lpstr>Variance of Learning Methods</vt:lpstr>
      <vt:lpstr>The Trade-off</vt:lpstr>
      <vt:lpstr>Test MSE, Bias and Variance</vt:lpstr>
      <vt:lpstr>The Classification Setting</vt:lpstr>
      <vt:lpstr>Bayes Error Rate</vt:lpstr>
      <vt:lpstr>Bayes Optimal Classifier</vt:lpstr>
      <vt:lpstr>K-Nearest Neighbors (KNN)</vt:lpstr>
      <vt:lpstr>KNN Example with k = 3</vt:lpstr>
      <vt:lpstr>Simulated Data: K = 10</vt:lpstr>
      <vt:lpstr>K = 1 and K = 100</vt:lpstr>
      <vt:lpstr>Training vs. Test Error Rates on the Simulated Data</vt:lpstr>
      <vt:lpstr>A Fundamental Picture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Abbass Sharif</dc:creator>
  <cp:lastModifiedBy>Abbass Sharif</cp:lastModifiedBy>
  <cp:revision>45</cp:revision>
  <cp:lastPrinted>2013-08-31T21:44:33Z</cp:lastPrinted>
  <dcterms:created xsi:type="dcterms:W3CDTF">2013-08-14T17:09:52Z</dcterms:created>
  <dcterms:modified xsi:type="dcterms:W3CDTF">2013-09-01T00:54:22Z</dcterms:modified>
</cp:coreProperties>
</file>